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548" r:id="rId3"/>
    <p:sldId id="323" r:id="rId4"/>
    <p:sldId id="546" r:id="rId5"/>
    <p:sldId id="600" r:id="rId6"/>
    <p:sldId id="573" r:id="rId7"/>
    <p:sldId id="603" r:id="rId8"/>
    <p:sldId id="574" r:id="rId9"/>
    <p:sldId id="607" r:id="rId10"/>
    <p:sldId id="605" r:id="rId11"/>
    <p:sldId id="606" r:id="rId12"/>
    <p:sldId id="608" r:id="rId13"/>
    <p:sldId id="609" r:id="rId14"/>
    <p:sldId id="610" r:id="rId15"/>
    <p:sldId id="611" r:id="rId16"/>
    <p:sldId id="612" r:id="rId17"/>
    <p:sldId id="614" r:id="rId18"/>
    <p:sldId id="615" r:id="rId19"/>
    <p:sldId id="616" r:id="rId20"/>
    <p:sldId id="599" r:id="rId21"/>
    <p:sldId id="563" r:id="rId22"/>
    <p:sldId id="617" r:id="rId23"/>
    <p:sldId id="601" r:id="rId24"/>
    <p:sldId id="602" r:id="rId25"/>
    <p:sldId id="411" r:id="rId26"/>
    <p:sldId id="620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621" r:id="rId38"/>
    <p:sldId id="622" r:id="rId39"/>
    <p:sldId id="297" r:id="rId40"/>
    <p:sldId id="324" r:id="rId41"/>
    <p:sldId id="623" r:id="rId42"/>
    <p:sldId id="279" r:id="rId43"/>
    <p:sldId id="325" r:id="rId44"/>
    <p:sldId id="313" r:id="rId45"/>
    <p:sldId id="624" r:id="rId46"/>
    <p:sldId id="625" r:id="rId47"/>
    <p:sldId id="626" r:id="rId48"/>
    <p:sldId id="627" r:id="rId49"/>
    <p:sldId id="628" r:id="rId50"/>
    <p:sldId id="629" r:id="rId51"/>
    <p:sldId id="630" r:id="rId52"/>
    <p:sldId id="631" r:id="rId53"/>
    <p:sldId id="632" r:id="rId54"/>
    <p:sldId id="633" r:id="rId55"/>
    <p:sldId id="634" r:id="rId56"/>
    <p:sldId id="635" r:id="rId57"/>
    <p:sldId id="636" r:id="rId58"/>
    <p:sldId id="267" r:id="rId59"/>
    <p:sldId id="268" r:id="rId60"/>
    <p:sldId id="271" r:id="rId61"/>
    <p:sldId id="269" r:id="rId62"/>
    <p:sldId id="61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3"/>
    <p:restoredTop sz="94577"/>
  </p:normalViewPr>
  <p:slideViewPr>
    <p:cSldViewPr snapToGrid="0">
      <p:cViewPr varScale="1">
        <p:scale>
          <a:sx n="102" d="100"/>
          <a:sy n="102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F3DB2-8CE5-F24D-A9C8-876D470A87E0}" type="datetimeFigureOut">
              <a:rPr lang="en-US" smtClean="0"/>
              <a:t>5/21/25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3EF2A-B346-5E46-9D5C-9DF93661F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72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BC66-C2AC-469D-8CF5-1EAFE07DBDB4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BC66-C2AC-469D-8CF5-1EAFE07DBDB4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BC66-C2AC-469D-8CF5-1EAFE07DBDB4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BC66-C2AC-469D-8CF5-1EAFE07DBDB4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BC66-C2AC-469D-8CF5-1EAFE07DBDB4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BC66-C2AC-469D-8CF5-1EAFE07DBDB4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BC66-C2AC-469D-8CF5-1EAFE07DBDB4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EBC66-C2AC-469D-8CF5-1EAFE07DBDB4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132C-1A6D-643A-CAD6-E8B8472E8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CF85C-B4FD-1110-0093-732AC6FA7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5ABD9-23A5-FA28-5800-818BA6ACC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D8F4A-C445-D11F-B080-4445A2FB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CEC8B-D529-2D78-8AB3-6941000E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1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FB32F-B489-25EC-5580-8F23A142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CA878B-36AB-4B96-71CF-D9E4FC074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7374F-DF1E-DA52-B83E-6CC2BE89E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0A5EF-E314-5A70-8E0B-EFC4CFB5C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57C8D-81FD-F69F-2877-0A55300C1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87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FDDBFA-B74F-531B-DE17-D34413E8E3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2ADE88-1923-9C06-5FB1-E0BB527B8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03D6F-32AB-5293-A811-B916CD52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C28BC-AEF4-ED57-7F18-9966CEF1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7A73C-8FB9-DDA0-EA2A-1EE0CD061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67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33" b="0" i="0">
                <a:solidFill>
                  <a:srgbClr val="05050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90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90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4822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AA91F-3853-64F7-871C-6DEB53060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CADF5-7C86-8102-A96A-BA26F5F62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2C6D6-7381-A362-87E0-10644B7E5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49E03-CE3C-59DA-A80D-0FDCB1812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581B0-44BA-2263-C5AB-E7B7523E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4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FDB5-E626-8007-17D3-D4D94FF6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556B2-B8D9-4E6F-01EE-979BCDCB1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7A22D-D1BE-4DC0-9E43-A502B7080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BA0A9-38D6-D98F-1854-DBA37F8A0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175DD-EC6E-C637-B38C-59E5CE4F0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31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59420-4E39-7126-4606-035710130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831B2-31AF-168F-2437-D76E18108F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44AFC-1620-21D5-44DF-A33504FD9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10317-DB5D-F00B-33FC-44E2192CD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C1F96-95B6-2CC3-5A87-F280C6A1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9F438-D914-1954-921A-187BED74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1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0328E-5A93-7B0D-D3A4-1CBACC55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2CDD3-7459-35E4-AE6C-FBB576305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576B1-E80E-7D61-9386-2FCD40C21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62CD9-466B-3AF0-0117-23CFA656D0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B156FF-1A5C-77D8-0374-A52DC40F9C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5CD9B4-1B4C-2E3A-E6DC-C450A654D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CCA6A-108D-43E9-1C77-72CB9A24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BA50E-FE95-BDAA-2A57-41F3D7F5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6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38896-1A81-E0C0-48E2-60D5EF6B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88969-2B13-D38C-15B5-789010ABB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26646-BE72-0EBE-101F-9DECA6A76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C3805-4A60-9976-90C3-9B5DFBAE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2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062428-47AB-2D69-D979-63D173E0B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1B38E-1508-FA02-2FB9-BDE17337D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178F0-15AE-08F1-11CF-23BB74720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8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D1ABC-0C40-5B2B-EB38-BD13C6D47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1B0FE-DF46-00B4-D49E-25EBB26E6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049F5-5AED-8CF5-59BA-17CC1AD18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988D2-0387-796F-DE33-3DBA57738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FB256-41DD-7E28-1D24-62BFA909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634DA-CC74-44F6-4D1A-71C3CF18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9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6EE6-D69F-98A7-E3F4-2BC99ABF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D36A53-1D40-12D6-009B-6F234B7290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C035B-B7E2-B982-438D-E551FF56D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9C3D2-6F4B-98DF-6780-DA654F6BD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E2847-ADE9-1493-1AE0-F8F18A17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C848E-A96F-506D-F7CE-7036EF36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2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6DBFEE-BF94-07E3-62D9-515120A41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8DB26-A780-A200-606E-2CF083647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7FB19-03D1-1CD3-A692-CD14A84CD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BA050-29F9-FCB9-F63B-AC0FDB50B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6AB83-33AF-566D-3FAE-6E643F5B4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96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volcengine.com/docs/82379/1449737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blog/distillation-llm?utm_source=chatgpt.com" TargetMode="External"/><Relationship Id="rId2" Type="http://schemas.openxmlformats.org/officeDocument/2006/relationships/hyperlink" Target="https://en.wikipedia.org/wiki/Knowledge_distillation?utm_source=chatgpt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2402.04616?utm_source=chatgpt.com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help.aliyun.com/zh/model-studio/getting-started/what-is-model-studio?spm=a2c4g.11174283.0.i0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pseek-ai/DeepSeek-R1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livebench.ai/#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vellum.ai/blog/llm-benchmarks-overview-limits-and-model-comparison?utm_source=chatgpt.com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3.xml"/><Relationship Id="rId7" Type="http://schemas.openxmlformats.org/officeDocument/2006/relationships/image" Target="../media/image50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3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2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3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2.jpe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2d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pi2d.com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75C7F-ADC3-8842-F9F4-E8013D124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3809" y="1288087"/>
            <a:ext cx="9383844" cy="2387600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altLang="zh-CN" dirty="0"/>
              <a:t>5</a:t>
            </a:r>
            <a:r>
              <a:rPr lang="en-US" dirty="0"/>
              <a:t>: Large Language Model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B169D-E6CD-99E4-52B8-EE7E3BEC8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0865"/>
            <a:ext cx="9144000" cy="1655762"/>
          </a:xfrm>
        </p:spPr>
        <p:txBody>
          <a:bodyPr>
            <a:noAutofit/>
          </a:bodyPr>
          <a:lstStyle/>
          <a:p>
            <a:r>
              <a:rPr lang="en-US" sz="3200" dirty="0"/>
              <a:t>Instructor: </a:t>
            </a:r>
            <a:r>
              <a:rPr lang="en-US" sz="3200" dirty="0" err="1"/>
              <a:t>Zhanzhan</a:t>
            </a:r>
            <a:r>
              <a:rPr lang="en-US" sz="3200" dirty="0"/>
              <a:t> Zhao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3488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9"/>
    </mc:Choice>
    <mc:Fallback xmlns="">
      <p:transition spd="slow" advTm="66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FE5BD-DC4F-C472-CB2A-DC4F6CE16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C55D77-D593-1BC9-1EC4-C3C75930E491}"/>
              </a:ext>
            </a:extLst>
          </p:cNvPr>
          <p:cNvSpPr txBox="1"/>
          <p:nvPr/>
        </p:nvSpPr>
        <p:spPr>
          <a:xfrm>
            <a:off x="300625" y="106298"/>
            <a:ext cx="4089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Deepseek</a:t>
            </a:r>
            <a:r>
              <a:rPr lang="zh-CN" altLang="en-US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API</a:t>
            </a:r>
            <a:endParaRPr lang="en-US" sz="4000" kern="100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9AA33-5C86-1BCB-D839-8C10A7F824DA}"/>
              </a:ext>
            </a:extLst>
          </p:cNvPr>
          <p:cNvSpPr txBox="1"/>
          <p:nvPr/>
        </p:nvSpPr>
        <p:spPr>
          <a:xfrm>
            <a:off x="3694751" y="275575"/>
            <a:ext cx="573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1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https://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api-docs.deepseek.com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zh-cn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quick_start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/pricing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1E0D61-F415-3CF3-ECD9-8E90A511D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637"/>
            <a:ext cx="9319364" cy="6176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88D2A3-2A3A-ED01-A588-8062951D76C1}"/>
              </a:ext>
            </a:extLst>
          </p:cNvPr>
          <p:cNvSpPr txBox="1"/>
          <p:nvPr/>
        </p:nvSpPr>
        <p:spPr>
          <a:xfrm>
            <a:off x="9031267" y="1652048"/>
            <a:ext cx="29561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Cache Hit</a:t>
            </a:r>
            <a:r>
              <a:rPr lang="en-US" sz="2400" dirty="0"/>
              <a:t>: The data is in the cache, and access is fast.</a:t>
            </a:r>
          </a:p>
          <a:p>
            <a:br>
              <a:rPr lang="en-US" sz="2400" dirty="0"/>
            </a:br>
            <a:r>
              <a:rPr lang="en-US" sz="2400" b="1" dirty="0"/>
              <a:t>Cache Miss</a:t>
            </a:r>
            <a:r>
              <a:rPr lang="en-US" sz="2400" dirty="0"/>
              <a:t>: The data is not in the cache, and it needs to be retrieved from main memory or another storage, resulting in slower access.</a:t>
            </a:r>
            <a:r>
              <a:rPr lang="zh-CN" altLang="en-US" sz="2400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7930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AEB4E-5D5D-B3E7-F86B-6509C0AD9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FFC0A-EA98-1EF2-0FBF-BC5A20227E1C}"/>
              </a:ext>
            </a:extLst>
          </p:cNvPr>
          <p:cNvSpPr txBox="1"/>
          <p:nvPr/>
        </p:nvSpPr>
        <p:spPr>
          <a:xfrm>
            <a:off x="300624" y="106298"/>
            <a:ext cx="9645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Deepseek</a:t>
            </a:r>
            <a:r>
              <a:rPr lang="zh-CN" altLang="en-US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en-US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火山引擎</a:t>
            </a:r>
            <a:endParaRPr lang="en-US" sz="4000" kern="100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FBC4C-44A0-5F31-DF98-A689F4746BBF}"/>
              </a:ext>
            </a:extLst>
          </p:cNvPr>
          <p:cNvSpPr txBox="1"/>
          <p:nvPr/>
        </p:nvSpPr>
        <p:spPr>
          <a:xfrm>
            <a:off x="6158516" y="209302"/>
            <a:ext cx="5565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kern="1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  <a:hlinkClick r:id="rId2"/>
              </a:rPr>
              <a:t>https://www.volcengine.com/docs/82379/1449737</a:t>
            </a:r>
            <a:endParaRPr lang="en-US" u="sng" kern="100" dirty="0">
              <a:solidFill>
                <a:srgbClr val="0000FF"/>
              </a:solidFill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First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500k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tokens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free</a:t>
            </a:r>
            <a:endParaRPr lang="en-US" sz="1800" kern="1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2CFB4-086E-6FDF-EEF7-FB124C3609F6}"/>
              </a:ext>
            </a:extLst>
          </p:cNvPr>
          <p:cNvSpPr txBox="1"/>
          <p:nvPr/>
        </p:nvSpPr>
        <p:spPr>
          <a:xfrm>
            <a:off x="9031267" y="1652048"/>
            <a:ext cx="29561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Cache Hit</a:t>
            </a:r>
            <a:r>
              <a:rPr lang="en-US" sz="2400" dirty="0"/>
              <a:t>: The data is in the cache, and access is fast.</a:t>
            </a:r>
          </a:p>
          <a:p>
            <a:br>
              <a:rPr lang="en-US" sz="2400" dirty="0"/>
            </a:br>
            <a:r>
              <a:rPr lang="en-US" sz="2400" b="1" dirty="0"/>
              <a:t>Cache Miss</a:t>
            </a:r>
            <a:r>
              <a:rPr lang="en-US" sz="2400" dirty="0"/>
              <a:t>: The data is not in the cache, and it needs to be retrieved from main memory or another storage, resulting in slower access.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C3729622-ADDE-7B60-550B-18DFCF602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24" y="814184"/>
            <a:ext cx="7772400" cy="580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69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2B826-1BAE-1D18-EBA0-545170F1D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90943C-1213-97F6-6DD3-0D54E87F8DE7}"/>
              </a:ext>
            </a:extLst>
          </p:cNvPr>
          <p:cNvSpPr txBox="1"/>
          <p:nvPr/>
        </p:nvSpPr>
        <p:spPr>
          <a:xfrm>
            <a:off x="300624" y="106298"/>
            <a:ext cx="9645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Distilled</a:t>
            </a:r>
            <a:r>
              <a:rPr lang="zh-CN" altLang="en-US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Models</a:t>
            </a:r>
            <a:endParaRPr lang="en-US" sz="4000" kern="100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ACDABC-F7F9-0B47-C755-55D91B8DA763}"/>
              </a:ext>
            </a:extLst>
          </p:cNvPr>
          <p:cNvSpPr txBox="1"/>
          <p:nvPr/>
        </p:nvSpPr>
        <p:spPr>
          <a:xfrm>
            <a:off x="0" y="2451097"/>
            <a:ext cx="5940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Distilled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evaluation:</a:t>
            </a:r>
            <a:r>
              <a:rPr lang="zh-CN" altLang="en-US" dirty="0"/>
              <a:t> </a:t>
            </a:r>
            <a:r>
              <a:rPr lang="en-US" dirty="0"/>
              <a:t>https://</a:t>
            </a:r>
            <a:r>
              <a:rPr lang="en-US" dirty="0" err="1"/>
              <a:t>huggingface.co</a:t>
            </a:r>
            <a:r>
              <a:rPr lang="en-US" dirty="0"/>
              <a:t>/</a:t>
            </a:r>
            <a:r>
              <a:rPr lang="en-US" dirty="0" err="1"/>
              <a:t>deepseek</a:t>
            </a:r>
            <a:r>
              <a:rPr lang="en-US" dirty="0"/>
              <a:t>-ai/DeepSeek-R1-Distill-Qwen-32B?utm_source=</a:t>
            </a:r>
            <a:r>
              <a:rPr lang="en-US" dirty="0" err="1"/>
              <a:t>chatgpt.com</a:t>
            </a:r>
            <a:endParaRPr lang="en-US" dirty="0"/>
          </a:p>
        </p:txBody>
      </p:sp>
      <p:pic>
        <p:nvPicPr>
          <p:cNvPr id="8" name="Picture 7" descr="A screenshot of a screen shot of a data&#10;&#10;AI-generated content may be incorrect.">
            <a:extLst>
              <a:ext uri="{FF2B5EF4-FFF2-40B4-BE49-F238E27FC236}">
                <a16:creationId xmlns:a16="http://schemas.microsoft.com/office/drawing/2014/main" id="{C53564C5-9A4C-AFF0-9706-18768A94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33" y="0"/>
            <a:ext cx="5951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8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495B8-AF8F-1D72-44AF-CA93105AE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EA5466-485C-F58E-03DB-9653943A5A9F}"/>
              </a:ext>
            </a:extLst>
          </p:cNvPr>
          <p:cNvSpPr txBox="1"/>
          <p:nvPr/>
        </p:nvSpPr>
        <p:spPr>
          <a:xfrm>
            <a:off x="300624" y="106298"/>
            <a:ext cx="9645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Distilled</a:t>
            </a:r>
            <a:r>
              <a:rPr lang="zh-CN" altLang="en-US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Models</a:t>
            </a:r>
            <a:endParaRPr lang="en-US" sz="4000" kern="100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75E89-4136-E1E4-3707-34C791D5CE5C}"/>
              </a:ext>
            </a:extLst>
          </p:cNvPr>
          <p:cNvSpPr txBox="1"/>
          <p:nvPr/>
        </p:nvSpPr>
        <p:spPr>
          <a:xfrm>
            <a:off x="300624" y="814184"/>
            <a:ext cx="113986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Knowledge Transfer:</a:t>
            </a:r>
            <a:r>
              <a:rPr lang="en-US" sz="2400" dirty="0"/>
              <a:t> Distilled models learn to replicate the behavior of larger models by training on the outputs of the teacher model, effectively capturing its knowledge and capabilities. </a:t>
            </a:r>
            <a:r>
              <a:rPr lang="en-US" sz="2400" dirty="0">
                <a:hlinkClick r:id="rId2"/>
              </a:rPr>
              <a:t>en.wikipedia.org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Enhanced Efficiency:</a:t>
            </a:r>
            <a:r>
              <a:rPr lang="en-US" sz="2400" dirty="0"/>
              <a:t> By reducing the model size, distilled LLMs require less computational power and memory, making them more suitable for deployment in resource-constrained environments. </a:t>
            </a:r>
            <a:r>
              <a:rPr lang="en-US" sz="2400" dirty="0">
                <a:hlinkClick r:id="rId3"/>
              </a:rPr>
              <a:t>datacamp.com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Improved Performance:</a:t>
            </a:r>
            <a:r>
              <a:rPr lang="en-US" sz="2400" dirty="0"/>
              <a:t> Distillation can lead to models that not only perform well on specific tasks but also generalize better across various applications, often outperforming traditional smaller models trained from scratch. </a:t>
            </a:r>
            <a:r>
              <a:rPr lang="en-US" sz="2400" dirty="0">
                <a:hlinkClick r:id="rId4"/>
              </a:rPr>
              <a:t>arxiv.org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Practical Applications:</a:t>
            </a:r>
            <a:r>
              <a:rPr lang="en-US" sz="2400" dirty="0"/>
              <a:t> Distilled LLMs are particularly useful in scenarios where deploying large models is impractical, such as on mobile devices, in real-time applications, or in situations with limited computational resources.</a:t>
            </a:r>
          </a:p>
        </p:txBody>
      </p:sp>
    </p:spTree>
    <p:extLst>
      <p:ext uri="{BB962C8B-B14F-4D97-AF65-F5344CB8AC3E}">
        <p14:creationId xmlns:p14="http://schemas.microsoft.com/office/powerpoint/2010/main" val="1645641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8366A-439E-EA14-5D18-95008D222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03B38C-F814-9E37-F986-0B6B02AE0C0B}"/>
              </a:ext>
            </a:extLst>
          </p:cNvPr>
          <p:cNvSpPr txBox="1"/>
          <p:nvPr/>
        </p:nvSpPr>
        <p:spPr>
          <a:xfrm>
            <a:off x="300624" y="106298"/>
            <a:ext cx="9645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Deepseek</a:t>
            </a:r>
            <a:r>
              <a:rPr lang="zh-CN" altLang="en-US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en-US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硅基流动</a:t>
            </a:r>
            <a:endParaRPr lang="en-US" sz="4000" kern="100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FAD13-94FE-A55B-2FC7-9A55981ABCA4}"/>
              </a:ext>
            </a:extLst>
          </p:cNvPr>
          <p:cNvSpPr txBox="1"/>
          <p:nvPr/>
        </p:nvSpPr>
        <p:spPr>
          <a:xfrm>
            <a:off x="300624" y="965904"/>
            <a:ext cx="8152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kern="1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https://</a:t>
            </a:r>
            <a:r>
              <a:rPr lang="en-US" sz="1800" u="sng" kern="100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docs.siliconflow.cn</a:t>
            </a:r>
            <a:r>
              <a:rPr lang="en-US" sz="1800" u="sng" kern="1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sz="1800" u="sng" kern="100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cn</a:t>
            </a:r>
            <a:r>
              <a:rPr lang="en-US" sz="1800" u="sng" kern="1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sz="1800" u="sng" kern="100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en-US" sz="1800" u="sng" kern="1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-reference/chat-completions/chat-completions</a:t>
            </a:r>
            <a:endParaRPr lang="en-US" sz="1800" kern="1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1F58C2-AACF-2BBD-A768-C3CC86D5A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4" y="1486956"/>
            <a:ext cx="7772400" cy="497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78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3F212-B784-6560-FF8B-0274FB4C0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C71D8A-EEFB-FE4F-1A2C-518B1CD23145}"/>
              </a:ext>
            </a:extLst>
          </p:cNvPr>
          <p:cNvSpPr txBox="1"/>
          <p:nvPr/>
        </p:nvSpPr>
        <p:spPr>
          <a:xfrm>
            <a:off x="300624" y="106298"/>
            <a:ext cx="9645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 err="1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Qwen</a:t>
            </a:r>
            <a:r>
              <a:rPr lang="zh-CN" altLang="en-US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API</a:t>
            </a:r>
            <a:endParaRPr lang="en-US" sz="4000" kern="100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020E2-FBF4-CCE9-0DFF-21AF30FEF94D}"/>
              </a:ext>
            </a:extLst>
          </p:cNvPr>
          <p:cNvSpPr txBox="1"/>
          <p:nvPr/>
        </p:nvSpPr>
        <p:spPr>
          <a:xfrm>
            <a:off x="300624" y="814184"/>
            <a:ext cx="8152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kern="1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  <a:hlinkClick r:id="rId2"/>
              </a:rPr>
              <a:t>https://help.aliyun.com/zh/model-studio/getting-started/what-is-model-studio?spm=a2c4g.11174283.0.i0</a:t>
            </a:r>
            <a:endParaRPr lang="en-US" sz="1800" kern="1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1800" kern="1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white grid with black text&#10;&#10;AI-generated content may be incorrect.">
            <a:extLst>
              <a:ext uri="{FF2B5EF4-FFF2-40B4-BE49-F238E27FC236}">
                <a16:creationId xmlns:a16="http://schemas.microsoft.com/office/drawing/2014/main" id="{E5E74CD6-7311-B482-75E5-1F0C3AE172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94" y="1522070"/>
            <a:ext cx="11038710" cy="522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15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699C5C-9611-D2F8-382F-65B4F3934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2" y="670143"/>
            <a:ext cx="8229600" cy="6187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1F7E6E-3147-9013-F15D-0E818DAD371D}"/>
              </a:ext>
            </a:extLst>
          </p:cNvPr>
          <p:cNvSpPr txBox="1"/>
          <p:nvPr/>
        </p:nvSpPr>
        <p:spPr>
          <a:xfrm>
            <a:off x="300624" y="106298"/>
            <a:ext cx="11022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en-US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Pricing</a:t>
            </a:r>
            <a:r>
              <a:rPr lang="zh-CN" altLang="en-US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Table</a:t>
            </a:r>
            <a:r>
              <a:rPr lang="zh-CN" altLang="en-US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(Not</a:t>
            </a:r>
            <a:r>
              <a:rPr lang="zh-CN" altLang="en-US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all</a:t>
            </a:r>
            <a:r>
              <a:rPr lang="zh-CN" altLang="en-US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models</a:t>
            </a:r>
            <a:r>
              <a:rPr lang="zh-CN" altLang="en-US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are</a:t>
            </a:r>
            <a:r>
              <a:rPr lang="zh-CN" altLang="en-US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here)</a:t>
            </a:r>
            <a:endParaRPr lang="en-US" sz="4000" kern="100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063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F0D2C-1F04-3F76-FC6D-CD40E918C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28DA3E-9B70-00F5-113D-F8DA20876564}"/>
              </a:ext>
            </a:extLst>
          </p:cNvPr>
          <p:cNvSpPr txBox="1"/>
          <p:nvPr/>
        </p:nvSpPr>
        <p:spPr>
          <a:xfrm>
            <a:off x="300624" y="106298"/>
            <a:ext cx="11022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Model</a:t>
            </a:r>
            <a:r>
              <a:rPr lang="zh-CN" altLang="en-US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Performances</a:t>
            </a:r>
            <a:endParaRPr lang="en-US" sz="4000" kern="100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3">
            <a:extLst>
              <a:ext uri="{FF2B5EF4-FFF2-40B4-BE49-F238E27FC236}">
                <a16:creationId xmlns:a16="http://schemas.microsoft.com/office/drawing/2014/main" id="{A7D19644-A8D4-3448-176E-972A4650C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4" y="674557"/>
            <a:ext cx="7584202" cy="62108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3DC6D3-EAF9-CB94-D101-EA788C088A83}"/>
              </a:ext>
            </a:extLst>
          </p:cNvPr>
          <p:cNvSpPr txBox="1"/>
          <p:nvPr/>
        </p:nvSpPr>
        <p:spPr>
          <a:xfrm>
            <a:off x="6381703" y="352519"/>
            <a:ext cx="45572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kern="1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  <a:hlinkClick r:id="rId3"/>
              </a:rPr>
              <a:t>https://github.com/deepseek-ai/DeepSeek-R1</a:t>
            </a:r>
            <a:r>
              <a:rPr lang="en-US" dirty="0">
                <a:effectLst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93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9DC8E-B5A2-6DC2-03B1-97109DDCB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B40C5E-A561-D09F-A714-0A041E03C7E9}"/>
              </a:ext>
            </a:extLst>
          </p:cNvPr>
          <p:cNvSpPr txBox="1"/>
          <p:nvPr/>
        </p:nvSpPr>
        <p:spPr>
          <a:xfrm>
            <a:off x="300624" y="106298"/>
            <a:ext cx="11022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Model</a:t>
            </a:r>
            <a:r>
              <a:rPr lang="zh-CN" altLang="en-US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Performances</a:t>
            </a:r>
            <a:endParaRPr lang="en-US" sz="4000" kern="100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E14DE8-E355-97C7-4963-9FE08723252E}"/>
              </a:ext>
            </a:extLst>
          </p:cNvPr>
          <p:cNvSpPr txBox="1"/>
          <p:nvPr/>
        </p:nvSpPr>
        <p:spPr>
          <a:xfrm>
            <a:off x="5266887" y="273149"/>
            <a:ext cx="2448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kern="1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  <a:hlinkClick r:id="rId2"/>
              </a:rPr>
              <a:t>https://livebench.ai/#/</a:t>
            </a:r>
            <a:r>
              <a:rPr lang="en-US" dirty="0">
                <a:effectLst/>
              </a:rPr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3" name="图片 1">
            <a:extLst>
              <a:ext uri="{FF2B5EF4-FFF2-40B4-BE49-F238E27FC236}">
                <a16:creationId xmlns:a16="http://schemas.microsoft.com/office/drawing/2014/main" id="{F707AF75-2558-4703-6A5F-58C49FA05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24" y="873683"/>
            <a:ext cx="8258760" cy="5770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2044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289E6-DAA0-565B-BEE5-11E131673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F9BEB3-31EE-DE08-A9FD-ED8EA13324B5}"/>
              </a:ext>
            </a:extLst>
          </p:cNvPr>
          <p:cNvSpPr txBox="1"/>
          <p:nvPr/>
        </p:nvSpPr>
        <p:spPr>
          <a:xfrm>
            <a:off x="300624" y="106298"/>
            <a:ext cx="11022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Model</a:t>
            </a:r>
            <a:r>
              <a:rPr lang="zh-CN" altLang="en-US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Performances</a:t>
            </a:r>
            <a:endParaRPr lang="en-US" sz="4000" kern="100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9D409-B4D5-BC1F-15E9-196F1FF5340B}"/>
              </a:ext>
            </a:extLst>
          </p:cNvPr>
          <p:cNvSpPr txBox="1"/>
          <p:nvPr/>
        </p:nvSpPr>
        <p:spPr>
          <a:xfrm>
            <a:off x="5215003" y="213735"/>
            <a:ext cx="6976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/>
            <a:r>
              <a:rPr lang="en-US" sz="1800" u="sng" kern="1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  <a:hlinkClick r:id="rId2"/>
              </a:rPr>
              <a:t>https://www.vellum.ai/blog/llm-benchmarks-overview-limits-and-model-comparison?utm_source=chatgpt.com</a:t>
            </a:r>
            <a:endParaRPr lang="en-US" sz="1800" kern="1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" name="图片 2">
            <a:extLst>
              <a:ext uri="{FF2B5EF4-FFF2-40B4-BE49-F238E27FC236}">
                <a16:creationId xmlns:a16="http://schemas.microsoft.com/office/drawing/2014/main" id="{54F904C3-10A8-F6F1-4512-54118D5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2"/>
          <a:stretch/>
        </p:blipFill>
        <p:spPr>
          <a:xfrm>
            <a:off x="300624" y="723822"/>
            <a:ext cx="6444950" cy="6016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8652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AC8C4-EF52-4B68-CD61-F49C5B7B2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4FA94-09E8-7152-EB74-0611E030ED5E}"/>
              </a:ext>
            </a:extLst>
          </p:cNvPr>
          <p:cNvSpPr txBox="1"/>
          <p:nvPr/>
        </p:nvSpPr>
        <p:spPr>
          <a:xfrm>
            <a:off x="294048" y="210126"/>
            <a:ext cx="121975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ym typeface="+mn-ea"/>
              </a:rPr>
              <a:t>Logistics</a:t>
            </a:r>
            <a:r>
              <a:rPr lang="zh-CN" altLang="en-US" sz="4000" dirty="0">
                <a:sym typeface="+mn-ea"/>
              </a:rPr>
              <a:t> </a:t>
            </a:r>
            <a:r>
              <a:rPr lang="en-US" altLang="zh-CN" sz="4000" dirty="0">
                <a:sym typeface="+mn-ea"/>
              </a:rPr>
              <a:t>–</a:t>
            </a:r>
            <a:r>
              <a:rPr lang="zh-CN" altLang="en-US" sz="4000" dirty="0">
                <a:sym typeface="+mn-ea"/>
              </a:rPr>
              <a:t> </a:t>
            </a:r>
            <a:r>
              <a:rPr lang="en-US" altLang="zh-CN" sz="4000" dirty="0">
                <a:sym typeface="+mn-ea"/>
              </a:rPr>
              <a:t>Class</a:t>
            </a:r>
            <a:r>
              <a:rPr lang="zh-CN" altLang="en-US" sz="4000" dirty="0">
                <a:sym typeface="+mn-ea"/>
              </a:rPr>
              <a:t> </a:t>
            </a:r>
            <a:r>
              <a:rPr lang="en-US" altLang="zh-CN" sz="4000" dirty="0">
                <a:sym typeface="+mn-ea"/>
              </a:rPr>
              <a:t>Assessment</a:t>
            </a:r>
            <a:r>
              <a:rPr lang="zh-CN" altLang="en-US" sz="4000" dirty="0">
                <a:sym typeface="+mn-ea"/>
              </a:rPr>
              <a:t> </a:t>
            </a:r>
            <a:r>
              <a:rPr lang="en-US" altLang="zh-CN" sz="4000" dirty="0">
                <a:sym typeface="+mn-ea"/>
              </a:rPr>
              <a:t>Scheme</a:t>
            </a:r>
            <a:r>
              <a:rPr lang="zh-CN" altLang="en-US" sz="4000" dirty="0">
                <a:sym typeface="+mn-ea"/>
              </a:rPr>
              <a:t> </a:t>
            </a:r>
            <a:endParaRPr lang="en-US" altLang="zh-CN" sz="4000" dirty="0">
              <a:sym typeface="+mn-ea"/>
            </a:endParaRPr>
          </a:p>
          <a:p>
            <a:endParaRPr lang="en-US" altLang="zh-CN" sz="4000" dirty="0">
              <a:sym typeface="+mn-ea"/>
            </a:endParaRPr>
          </a:p>
        </p:txBody>
      </p:sp>
      <p:pic>
        <p:nvPicPr>
          <p:cNvPr id="5" name="Picture 4" descr="A screenshot of a test&#10;&#10;AI-generated content may be incorrect.">
            <a:extLst>
              <a:ext uri="{FF2B5EF4-FFF2-40B4-BE49-F238E27FC236}">
                <a16:creationId xmlns:a16="http://schemas.microsoft.com/office/drawing/2014/main" id="{B6D6D8A4-2BA8-941E-48A9-B76064441E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92"/>
          <a:stretch/>
        </p:blipFill>
        <p:spPr>
          <a:xfrm>
            <a:off x="294048" y="989350"/>
            <a:ext cx="11779944" cy="56585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9E0F98-B065-517A-243B-9D55CC592AC2}"/>
              </a:ext>
            </a:extLst>
          </p:cNvPr>
          <p:cNvSpPr/>
          <p:nvPr/>
        </p:nvSpPr>
        <p:spPr>
          <a:xfrm>
            <a:off x="294048" y="3132437"/>
            <a:ext cx="11779944" cy="593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4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63"/>
    </mc:Choice>
    <mc:Fallback xmlns="">
      <p:transition spd="slow" advTm="23526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30193-80EA-B344-B515-1FCD7BF2B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Picture 1339">
            <a:extLst>
              <a:ext uri="{FF2B5EF4-FFF2-40B4-BE49-F238E27FC236}">
                <a16:creationId xmlns:a16="http://schemas.microsoft.com/office/drawing/2014/main" id="{2E416028-5E66-F72C-C73E-92B983505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03" y="1771952"/>
            <a:ext cx="5352143" cy="508604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0C37B1-C837-8A39-9864-24026D84D2F9}"/>
              </a:ext>
            </a:extLst>
          </p:cNvPr>
          <p:cNvSpPr txBox="1"/>
          <p:nvPr/>
        </p:nvSpPr>
        <p:spPr>
          <a:xfrm>
            <a:off x="336247" y="360619"/>
            <a:ext cx="11575016" cy="23160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dirty="0" err="1">
                <a:sym typeface="+mn-ea"/>
              </a:rPr>
              <a:t>SuperCLUE</a:t>
            </a:r>
            <a:r>
              <a:rPr lang="en-US" altLang="zh-CN" sz="4000" dirty="0">
                <a:sym typeface="+mn-ea"/>
              </a:rPr>
              <a:t>:</a:t>
            </a:r>
            <a:r>
              <a:rPr lang="zh-CN" altLang="en-US" sz="4000" dirty="0">
                <a:sym typeface="+mn-ea"/>
              </a:rPr>
              <a:t> </a:t>
            </a:r>
            <a:r>
              <a:rPr lang="en-US" altLang="zh-CN" sz="4000" dirty="0">
                <a:sym typeface="+mn-ea"/>
              </a:rPr>
              <a:t>A Comprehensive Chinese Large Language Model Benchmark</a:t>
            </a:r>
          </a:p>
          <a:p>
            <a:endParaRPr lang="en-US" altLang="zh-CN" sz="4000" dirty="0"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 sz="3050" b="1" spc="-19" dirty="0">
              <a:solidFill>
                <a:srgbClr val="191B1F"/>
              </a:solidFill>
              <a:latin typeface="Arial" panose="020B0604020202090204"/>
              <a:ea typeface="Arial" panose="020B0604020202090204"/>
              <a:sym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063C2E-09A9-D487-9E6A-496860730FD8}"/>
              </a:ext>
            </a:extLst>
          </p:cNvPr>
          <p:cNvSpPr txBox="1"/>
          <p:nvPr/>
        </p:nvSpPr>
        <p:spPr>
          <a:xfrm>
            <a:off x="6445556" y="3429000"/>
            <a:ext cx="5086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https://</a:t>
            </a:r>
            <a:r>
              <a:rPr lang="en-US" sz="2800" dirty="0" err="1"/>
              <a:t>www.superclueai.com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3577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247" y="360619"/>
            <a:ext cx="11575016" cy="23160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dirty="0" err="1">
                <a:sym typeface="+mn-ea"/>
              </a:rPr>
              <a:t>SuperCLUE</a:t>
            </a:r>
            <a:r>
              <a:rPr lang="en-US" altLang="zh-CN" sz="4000" dirty="0">
                <a:sym typeface="+mn-ea"/>
              </a:rPr>
              <a:t>:</a:t>
            </a:r>
            <a:r>
              <a:rPr lang="zh-CN" altLang="en-US" sz="4000" dirty="0">
                <a:sym typeface="+mn-ea"/>
              </a:rPr>
              <a:t> </a:t>
            </a:r>
            <a:r>
              <a:rPr lang="en-US" altLang="zh-CN" sz="4000" dirty="0">
                <a:sym typeface="+mn-ea"/>
              </a:rPr>
              <a:t>A Comprehensive Chinese Large Language Model Benchmark</a:t>
            </a:r>
          </a:p>
          <a:p>
            <a:endParaRPr lang="en-US" altLang="zh-CN" sz="4000" dirty="0"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 sz="3050" b="1" spc="-19" dirty="0">
              <a:solidFill>
                <a:srgbClr val="191B1F"/>
              </a:solidFill>
              <a:latin typeface="Arial" panose="020B0604020202090204"/>
              <a:ea typeface="Arial" panose="020B0604020202090204"/>
              <a:sym typeface="+mn-ea"/>
            </a:endParaRP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AC88BC4-74E6-ED09-DE43-E5B35A49E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06" y="1720604"/>
            <a:ext cx="8383009" cy="47232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6E447-DC0E-4469-6A64-818C0DB1E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74A446-CDFF-B2B7-86C9-A23F60E06275}"/>
              </a:ext>
            </a:extLst>
          </p:cNvPr>
          <p:cNvSpPr txBox="1"/>
          <p:nvPr/>
        </p:nvSpPr>
        <p:spPr>
          <a:xfrm>
            <a:off x="2291851" y="1672680"/>
            <a:ext cx="108233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API</a:t>
            </a:r>
            <a:r>
              <a:rPr lang="zh-CN" altLang="en-US" sz="4000" dirty="0"/>
              <a:t> </a:t>
            </a:r>
            <a:r>
              <a:rPr lang="en-US" altLang="zh-CN" sz="4000" dirty="0"/>
              <a:t>Usage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2">
                    <a:lumMod val="90000"/>
                  </a:schemeClr>
                </a:solidFill>
              </a:rPr>
              <a:t>API</a:t>
            </a:r>
            <a:r>
              <a:rPr lang="zh-CN" altLang="en-US" sz="4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bg2">
                    <a:lumMod val="90000"/>
                  </a:schemeClr>
                </a:solidFill>
              </a:rPr>
              <a:t>Pricings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2">
                    <a:lumMod val="90000"/>
                  </a:schemeClr>
                </a:solidFill>
              </a:rPr>
              <a:t>Model</a:t>
            </a:r>
            <a:r>
              <a:rPr lang="zh-CN" altLang="en-US" sz="4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bg2">
                    <a:lumMod val="90000"/>
                  </a:schemeClr>
                </a:solidFill>
              </a:rPr>
              <a:t>Performances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/>
              <a:t>6</a:t>
            </a:r>
            <a:r>
              <a:rPr lang="zh-CN" altLang="en-US" sz="4000" dirty="0"/>
              <a:t> </a:t>
            </a:r>
            <a:r>
              <a:rPr lang="en-US" altLang="zh-CN" sz="4000" dirty="0"/>
              <a:t>API</a:t>
            </a:r>
            <a:r>
              <a:rPr lang="zh-CN" altLang="en-US" sz="4000" dirty="0"/>
              <a:t> </a:t>
            </a:r>
            <a:r>
              <a:rPr lang="en-US" altLang="zh-CN" sz="4000" dirty="0"/>
              <a:t>Usage</a:t>
            </a:r>
            <a:r>
              <a:rPr lang="zh-CN" altLang="en-US" sz="4000" dirty="0"/>
              <a:t> </a:t>
            </a:r>
            <a:r>
              <a:rPr lang="en-US" altLang="zh-CN" sz="4000" dirty="0"/>
              <a:t>example</a:t>
            </a:r>
            <a:r>
              <a:rPr lang="zh-CN" altLang="en-US" sz="4000" dirty="0"/>
              <a:t> </a:t>
            </a:r>
            <a:r>
              <a:rPr lang="en-US" altLang="zh-CN" sz="4000" dirty="0"/>
              <a:t>codes</a:t>
            </a:r>
            <a:r>
              <a:rPr lang="zh-CN" altLang="en-US" sz="4000" dirty="0"/>
              <a:t> </a:t>
            </a:r>
            <a:endParaRPr lang="en-US" altLang="zh-CN" sz="4000" dirty="0"/>
          </a:p>
          <a:p>
            <a:endParaRPr lang="en-US" altLang="zh-CN" sz="4000" dirty="0"/>
          </a:p>
          <a:p>
            <a:r>
              <a:rPr lang="en-US" altLang="zh-CN" sz="2000" dirty="0"/>
              <a:t>Read</a:t>
            </a:r>
            <a:r>
              <a:rPr lang="zh-CN" altLang="en-US" sz="2000" dirty="0"/>
              <a:t> </a:t>
            </a:r>
            <a:r>
              <a:rPr lang="en-US" sz="2000" dirty="0"/>
              <a:t>https://</a:t>
            </a:r>
            <a:r>
              <a:rPr lang="en-US" sz="2000" dirty="0" err="1"/>
              <a:t>platform.openai.com</a:t>
            </a:r>
            <a:r>
              <a:rPr lang="en-US" sz="2000" dirty="0"/>
              <a:t>/docs/guides/latency-optimization</a:t>
            </a:r>
          </a:p>
          <a:p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guides</a:t>
            </a:r>
          </a:p>
        </p:txBody>
      </p:sp>
    </p:spTree>
    <p:extLst>
      <p:ext uri="{BB962C8B-B14F-4D97-AF65-F5344CB8AC3E}">
        <p14:creationId xmlns:p14="http://schemas.microsoft.com/office/powerpoint/2010/main" val="2747154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64A070-1619-D6C2-7621-B1E061C74713}"/>
              </a:ext>
            </a:extLst>
          </p:cNvPr>
          <p:cNvSpPr txBox="1"/>
          <p:nvPr/>
        </p:nvSpPr>
        <p:spPr>
          <a:xfrm>
            <a:off x="114299" y="0"/>
            <a:ext cx="1245870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What is JSON?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 Definition</a:t>
            </a:r>
            <a:r>
              <a:rPr lang="en-US" sz="2800" dirty="0"/>
              <a:t>: </a:t>
            </a:r>
            <a:r>
              <a:rPr lang="en-US" sz="2800" b="1" dirty="0"/>
              <a:t>JSON (JavaScript Object Notation)</a:t>
            </a:r>
            <a:r>
              <a:rPr lang="en-US" sz="2800" dirty="0"/>
              <a:t> is a lightweight, text-based format used for storing and exchanging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 Key Features</a:t>
            </a:r>
            <a:r>
              <a:rPr lang="en-US" sz="2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Human-readable</a:t>
            </a:r>
            <a:r>
              <a:rPr lang="en-US" sz="2800" dirty="0"/>
              <a:t>: Easy to read and write by humans.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Language-independent</a:t>
            </a:r>
            <a:r>
              <a:rPr lang="en-US" sz="2800" dirty="0"/>
              <a:t>: Can be used with most programming languages (e.g., JavaScript, Python, Java).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Hierarchical structure</a:t>
            </a:r>
            <a:r>
              <a:rPr lang="en-US" sz="2800" dirty="0"/>
              <a:t>: Supports nested objects and arrays to represent complex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Common Use Cases</a:t>
            </a:r>
            <a:r>
              <a:rPr lang="en-US" sz="2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Data exchange between servers and web applications.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Configuration files for applications.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Storing structured data in NoSQL databases.</a:t>
            </a:r>
          </a:p>
        </p:txBody>
      </p:sp>
    </p:spTree>
    <p:extLst>
      <p:ext uri="{BB962C8B-B14F-4D97-AF65-F5344CB8AC3E}">
        <p14:creationId xmlns:p14="http://schemas.microsoft.com/office/powerpoint/2010/main" val="2403961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14AE9-EBA0-7714-7705-282C6E23E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F88856-136A-61D0-ED8A-1EDBFBBFD0BD}"/>
              </a:ext>
            </a:extLst>
          </p:cNvPr>
          <p:cNvSpPr txBox="1"/>
          <p:nvPr/>
        </p:nvSpPr>
        <p:spPr>
          <a:xfrm>
            <a:off x="114299" y="0"/>
            <a:ext cx="1245870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JSON Structure: Key/value pairs enclosed in {} </a:t>
            </a:r>
          </a:p>
          <a:p>
            <a:r>
              <a:rPr lang="en-US" sz="2800" b="1" dirty="0"/>
              <a:t> </a:t>
            </a:r>
            <a:endParaRPr lang="en-US" sz="2800" dirty="0"/>
          </a:p>
        </p:txBody>
      </p:sp>
      <p:pic>
        <p:nvPicPr>
          <p:cNvPr id="4" name="Picture 3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03FC76E4-4231-D92A-76E5-882BC484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79" y="736600"/>
            <a:ext cx="5054600" cy="2692400"/>
          </a:xfrm>
          <a:prstGeom prst="rect">
            <a:avLst/>
          </a:prstGeom>
        </p:spPr>
      </p:pic>
      <p:pic>
        <p:nvPicPr>
          <p:cNvPr id="6" name="Picture 5" descr="A computer code with text&#10;&#10;AI-generated content may be incorrect.">
            <a:extLst>
              <a:ext uri="{FF2B5EF4-FFF2-40B4-BE49-F238E27FC236}">
                <a16:creationId xmlns:a16="http://schemas.microsoft.com/office/drawing/2014/main" id="{DA0C78A1-F718-BFE4-4FB3-82D196DA3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79" y="3680995"/>
            <a:ext cx="59055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38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8C79FD-B643-F3C9-7908-D8029FD2E89B}"/>
              </a:ext>
            </a:extLst>
          </p:cNvPr>
          <p:cNvSpPr txBox="1"/>
          <p:nvPr/>
        </p:nvSpPr>
        <p:spPr>
          <a:xfrm>
            <a:off x="3884480" y="2721114"/>
            <a:ext cx="37547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Paper</a:t>
            </a:r>
            <a:r>
              <a:rPr lang="zh-CN" altLang="en-US" sz="4000" dirty="0"/>
              <a:t> </a:t>
            </a:r>
            <a:r>
              <a:rPr lang="en-US" altLang="zh-CN" sz="4000" dirty="0"/>
              <a:t>Sharing</a:t>
            </a:r>
            <a:r>
              <a:rPr lang="zh-CN" altLang="en-US" sz="4000" dirty="0"/>
              <a:t> </a:t>
            </a:r>
            <a:r>
              <a:rPr lang="en-US" altLang="zh-CN" sz="4000" dirty="0"/>
              <a:t>-1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14659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0" y="-2"/>
            <a:ext cx="12192423" cy="6858423"/>
            <a:chOff x="-61" y="-4"/>
            <a:chExt cx="18288635" cy="10287635"/>
          </a:xfrm>
        </p:grpSpPr>
        <p:sp>
          <p:nvSpPr>
            <p:cNvPr id="3" name="object 3"/>
            <p:cNvSpPr/>
            <p:nvPr/>
          </p:nvSpPr>
          <p:spPr>
            <a:xfrm>
              <a:off x="-10" y="8084990"/>
              <a:ext cx="9973310" cy="2202180"/>
            </a:xfrm>
            <a:custGeom>
              <a:avLst/>
              <a:gdLst/>
              <a:ahLst/>
              <a:cxnLst/>
              <a:rect l="l" t="t" r="r" b="b"/>
              <a:pathLst>
                <a:path w="9973310" h="2202179">
                  <a:moveTo>
                    <a:pt x="9972808" y="2202041"/>
                  </a:moveTo>
                  <a:lnTo>
                    <a:pt x="9916945" y="2150386"/>
                  </a:lnTo>
                  <a:lnTo>
                    <a:pt x="9658768" y="1984569"/>
                  </a:lnTo>
                  <a:lnTo>
                    <a:pt x="9329862" y="1885919"/>
                  </a:lnTo>
                  <a:lnTo>
                    <a:pt x="9287062" y="1882582"/>
                  </a:lnTo>
                  <a:lnTo>
                    <a:pt x="9243735" y="1880875"/>
                  </a:lnTo>
                  <a:lnTo>
                    <a:pt x="9199910" y="1880685"/>
                  </a:lnTo>
                  <a:lnTo>
                    <a:pt x="9155619" y="1881898"/>
                  </a:lnTo>
                  <a:lnTo>
                    <a:pt x="9110890" y="1884401"/>
                  </a:lnTo>
                  <a:lnTo>
                    <a:pt x="9065756" y="1888078"/>
                  </a:lnTo>
                  <a:lnTo>
                    <a:pt x="9020247" y="1892818"/>
                  </a:lnTo>
                  <a:lnTo>
                    <a:pt x="8974392" y="1898505"/>
                  </a:lnTo>
                  <a:lnTo>
                    <a:pt x="8928223" y="1905026"/>
                  </a:lnTo>
                  <a:lnTo>
                    <a:pt x="8881770" y="1912267"/>
                  </a:lnTo>
                  <a:lnTo>
                    <a:pt x="8835063" y="1920115"/>
                  </a:lnTo>
                  <a:lnTo>
                    <a:pt x="8788133" y="1928455"/>
                  </a:lnTo>
                  <a:lnTo>
                    <a:pt x="8741011" y="1937174"/>
                  </a:lnTo>
                  <a:lnTo>
                    <a:pt x="8693726" y="1946158"/>
                  </a:lnTo>
                  <a:lnTo>
                    <a:pt x="8551205" y="1973562"/>
                  </a:lnTo>
                  <a:lnTo>
                    <a:pt x="8503577" y="1982467"/>
                  </a:lnTo>
                  <a:lnTo>
                    <a:pt x="8455940" y="1991069"/>
                  </a:lnTo>
                  <a:lnTo>
                    <a:pt x="8408323" y="1999253"/>
                  </a:lnTo>
                  <a:lnTo>
                    <a:pt x="8360758" y="2006905"/>
                  </a:lnTo>
                  <a:lnTo>
                    <a:pt x="8313274" y="2013911"/>
                  </a:lnTo>
                  <a:lnTo>
                    <a:pt x="8265903" y="2020158"/>
                  </a:lnTo>
                  <a:lnTo>
                    <a:pt x="8218675" y="2025532"/>
                  </a:lnTo>
                  <a:lnTo>
                    <a:pt x="8171620" y="2029919"/>
                  </a:lnTo>
                  <a:lnTo>
                    <a:pt x="8124769" y="2033205"/>
                  </a:lnTo>
                  <a:lnTo>
                    <a:pt x="8078152" y="2035277"/>
                  </a:lnTo>
                  <a:lnTo>
                    <a:pt x="8031799" y="2036020"/>
                  </a:lnTo>
                  <a:lnTo>
                    <a:pt x="7985742" y="2035321"/>
                  </a:lnTo>
                  <a:lnTo>
                    <a:pt x="7940011" y="2033066"/>
                  </a:lnTo>
                  <a:lnTo>
                    <a:pt x="7894636" y="2029141"/>
                  </a:lnTo>
                  <a:lnTo>
                    <a:pt x="7849648" y="2023433"/>
                  </a:lnTo>
                  <a:lnTo>
                    <a:pt x="7805077" y="2015827"/>
                  </a:lnTo>
                  <a:lnTo>
                    <a:pt x="7760953" y="2006210"/>
                  </a:lnTo>
                  <a:lnTo>
                    <a:pt x="7717308" y="1994468"/>
                  </a:lnTo>
                  <a:lnTo>
                    <a:pt x="7674171" y="1980487"/>
                  </a:lnTo>
                  <a:lnTo>
                    <a:pt x="7631574" y="1964153"/>
                  </a:lnTo>
                  <a:lnTo>
                    <a:pt x="7589546" y="1945353"/>
                  </a:lnTo>
                  <a:lnTo>
                    <a:pt x="7548119" y="1923973"/>
                  </a:lnTo>
                  <a:lnTo>
                    <a:pt x="7507321" y="1899899"/>
                  </a:lnTo>
                  <a:lnTo>
                    <a:pt x="7447268" y="1859888"/>
                  </a:lnTo>
                  <a:lnTo>
                    <a:pt x="7389039" y="1816911"/>
                  </a:lnTo>
                  <a:lnTo>
                    <a:pt x="7332228" y="1771220"/>
                  </a:lnTo>
                  <a:lnTo>
                    <a:pt x="7276432" y="1723068"/>
                  </a:lnTo>
                  <a:lnTo>
                    <a:pt x="7221245" y="1672706"/>
                  </a:lnTo>
                  <a:lnTo>
                    <a:pt x="7166263" y="1620388"/>
                  </a:lnTo>
                  <a:lnTo>
                    <a:pt x="6940288" y="1396601"/>
                  </a:lnTo>
                  <a:lnTo>
                    <a:pt x="6849437" y="1308951"/>
                  </a:lnTo>
                  <a:lnTo>
                    <a:pt x="6785922" y="1250070"/>
                  </a:lnTo>
                  <a:lnTo>
                    <a:pt x="6753128" y="1220591"/>
                  </a:lnTo>
                  <a:lnTo>
                    <a:pt x="6719576" y="1191128"/>
                  </a:lnTo>
                  <a:lnTo>
                    <a:pt x="6685215" y="1161712"/>
                  </a:lnTo>
                  <a:lnTo>
                    <a:pt x="6649995" y="1132375"/>
                  </a:lnTo>
                  <a:lnTo>
                    <a:pt x="6613865" y="1103149"/>
                  </a:lnTo>
                  <a:lnTo>
                    <a:pt x="6576775" y="1074065"/>
                  </a:lnTo>
                  <a:lnTo>
                    <a:pt x="6538673" y="1045154"/>
                  </a:lnTo>
                  <a:lnTo>
                    <a:pt x="6499510" y="1016449"/>
                  </a:lnTo>
                  <a:lnTo>
                    <a:pt x="6459234" y="987981"/>
                  </a:lnTo>
                  <a:lnTo>
                    <a:pt x="6417796" y="959781"/>
                  </a:lnTo>
                  <a:lnTo>
                    <a:pt x="6375144" y="931882"/>
                  </a:lnTo>
                  <a:lnTo>
                    <a:pt x="6331228" y="904313"/>
                  </a:lnTo>
                  <a:lnTo>
                    <a:pt x="6285997" y="877108"/>
                  </a:lnTo>
                  <a:lnTo>
                    <a:pt x="6239401" y="850298"/>
                  </a:lnTo>
                  <a:lnTo>
                    <a:pt x="6191390" y="823914"/>
                  </a:lnTo>
                  <a:lnTo>
                    <a:pt x="6141911" y="797988"/>
                  </a:lnTo>
                  <a:lnTo>
                    <a:pt x="6090916" y="772551"/>
                  </a:lnTo>
                  <a:lnTo>
                    <a:pt x="6038354" y="747635"/>
                  </a:lnTo>
                  <a:lnTo>
                    <a:pt x="5984173" y="723271"/>
                  </a:lnTo>
                  <a:lnTo>
                    <a:pt x="5928324" y="699492"/>
                  </a:lnTo>
                  <a:lnTo>
                    <a:pt x="5870755" y="676328"/>
                  </a:lnTo>
                  <a:lnTo>
                    <a:pt x="5811416" y="653812"/>
                  </a:lnTo>
                  <a:lnTo>
                    <a:pt x="5750257" y="631974"/>
                  </a:lnTo>
                  <a:lnTo>
                    <a:pt x="5687226" y="610847"/>
                  </a:lnTo>
                  <a:lnTo>
                    <a:pt x="5622275" y="590461"/>
                  </a:lnTo>
                  <a:lnTo>
                    <a:pt x="5555350" y="570850"/>
                  </a:lnTo>
                  <a:lnTo>
                    <a:pt x="5486403" y="552043"/>
                  </a:lnTo>
                  <a:lnTo>
                    <a:pt x="5415383" y="534072"/>
                  </a:lnTo>
                  <a:lnTo>
                    <a:pt x="5361993" y="521137"/>
                  </a:lnTo>
                  <a:lnTo>
                    <a:pt x="5309254" y="509860"/>
                  </a:lnTo>
                  <a:lnTo>
                    <a:pt x="5257154" y="500191"/>
                  </a:lnTo>
                  <a:lnTo>
                    <a:pt x="5205680" y="492084"/>
                  </a:lnTo>
                  <a:lnTo>
                    <a:pt x="5154820" y="485490"/>
                  </a:lnTo>
                  <a:lnTo>
                    <a:pt x="5104561" y="480361"/>
                  </a:lnTo>
                  <a:lnTo>
                    <a:pt x="5054891" y="476650"/>
                  </a:lnTo>
                  <a:lnTo>
                    <a:pt x="5005795" y="474307"/>
                  </a:lnTo>
                  <a:lnTo>
                    <a:pt x="4957263" y="473284"/>
                  </a:lnTo>
                  <a:lnTo>
                    <a:pt x="4909281" y="473535"/>
                  </a:lnTo>
                  <a:lnTo>
                    <a:pt x="4861837" y="475010"/>
                  </a:lnTo>
                  <a:lnTo>
                    <a:pt x="4814918" y="477662"/>
                  </a:lnTo>
                  <a:lnTo>
                    <a:pt x="4768511" y="481442"/>
                  </a:lnTo>
                  <a:lnTo>
                    <a:pt x="4722604" y="486302"/>
                  </a:lnTo>
                  <a:lnTo>
                    <a:pt x="4677183" y="492195"/>
                  </a:lnTo>
                  <a:lnTo>
                    <a:pt x="4632238" y="499071"/>
                  </a:lnTo>
                  <a:lnTo>
                    <a:pt x="4587754" y="506884"/>
                  </a:lnTo>
                  <a:lnTo>
                    <a:pt x="4543719" y="515584"/>
                  </a:lnTo>
                  <a:lnTo>
                    <a:pt x="4500120" y="525125"/>
                  </a:lnTo>
                  <a:lnTo>
                    <a:pt x="4456946" y="535457"/>
                  </a:lnTo>
                  <a:lnTo>
                    <a:pt x="4414182" y="546533"/>
                  </a:lnTo>
                  <a:lnTo>
                    <a:pt x="4371817" y="558304"/>
                  </a:lnTo>
                  <a:lnTo>
                    <a:pt x="4329838" y="570723"/>
                  </a:lnTo>
                  <a:lnTo>
                    <a:pt x="4288232" y="583741"/>
                  </a:lnTo>
                  <a:lnTo>
                    <a:pt x="4246986" y="597311"/>
                  </a:lnTo>
                  <a:lnTo>
                    <a:pt x="4206089" y="611384"/>
                  </a:lnTo>
                  <a:lnTo>
                    <a:pt x="4165526" y="625911"/>
                  </a:lnTo>
                  <a:lnTo>
                    <a:pt x="4125287" y="640846"/>
                  </a:lnTo>
                  <a:lnTo>
                    <a:pt x="4085357" y="656140"/>
                  </a:lnTo>
                  <a:lnTo>
                    <a:pt x="4045724" y="671744"/>
                  </a:lnTo>
                  <a:lnTo>
                    <a:pt x="4006376" y="687611"/>
                  </a:lnTo>
                  <a:lnTo>
                    <a:pt x="3967300" y="703693"/>
                  </a:lnTo>
                  <a:lnTo>
                    <a:pt x="3928483" y="719941"/>
                  </a:lnTo>
                  <a:lnTo>
                    <a:pt x="3889913" y="736308"/>
                  </a:lnTo>
                  <a:lnTo>
                    <a:pt x="3851577" y="752745"/>
                  </a:lnTo>
                  <a:lnTo>
                    <a:pt x="3813463" y="769204"/>
                  </a:lnTo>
                  <a:lnTo>
                    <a:pt x="3737847" y="801997"/>
                  </a:lnTo>
                  <a:lnTo>
                    <a:pt x="3700320" y="818234"/>
                  </a:lnTo>
                  <a:lnTo>
                    <a:pt x="3662965" y="834302"/>
                  </a:lnTo>
                  <a:lnTo>
                    <a:pt x="3625767" y="850151"/>
                  </a:lnTo>
                  <a:lnTo>
                    <a:pt x="3588715" y="865733"/>
                  </a:lnTo>
                  <a:lnTo>
                    <a:pt x="3551795" y="881002"/>
                  </a:lnTo>
                  <a:lnTo>
                    <a:pt x="3514996" y="895907"/>
                  </a:lnTo>
                  <a:lnTo>
                    <a:pt x="3478305" y="910402"/>
                  </a:lnTo>
                  <a:lnTo>
                    <a:pt x="3441708" y="924439"/>
                  </a:lnTo>
                  <a:lnTo>
                    <a:pt x="3405193" y="937968"/>
                  </a:lnTo>
                  <a:lnTo>
                    <a:pt x="3368748" y="950943"/>
                  </a:lnTo>
                  <a:lnTo>
                    <a:pt x="3332360" y="963315"/>
                  </a:lnTo>
                  <a:lnTo>
                    <a:pt x="3296016" y="975035"/>
                  </a:lnTo>
                  <a:lnTo>
                    <a:pt x="3223410" y="996331"/>
                  </a:lnTo>
                  <a:lnTo>
                    <a:pt x="3150829" y="1014445"/>
                  </a:lnTo>
                  <a:lnTo>
                    <a:pt x="3078172" y="1028993"/>
                  </a:lnTo>
                  <a:lnTo>
                    <a:pt x="3005338" y="1039590"/>
                  </a:lnTo>
                  <a:lnTo>
                    <a:pt x="2932225" y="1045851"/>
                  </a:lnTo>
                  <a:lnTo>
                    <a:pt x="2858733" y="1047392"/>
                  </a:lnTo>
                  <a:lnTo>
                    <a:pt x="2821812" y="1046271"/>
                  </a:lnTo>
                  <a:lnTo>
                    <a:pt x="2747561" y="1040010"/>
                  </a:lnTo>
                  <a:lnTo>
                    <a:pt x="2672676" y="1028066"/>
                  </a:lnTo>
                  <a:lnTo>
                    <a:pt x="2634965" y="1019843"/>
                  </a:lnTo>
                  <a:lnTo>
                    <a:pt x="2597057" y="1010055"/>
                  </a:lnTo>
                  <a:lnTo>
                    <a:pt x="2558941" y="998654"/>
                  </a:lnTo>
                  <a:lnTo>
                    <a:pt x="2520604" y="985592"/>
                  </a:lnTo>
                  <a:lnTo>
                    <a:pt x="2455215" y="960474"/>
                  </a:lnTo>
                  <a:lnTo>
                    <a:pt x="2391110" y="932161"/>
                  </a:lnTo>
                  <a:lnTo>
                    <a:pt x="2328168" y="900937"/>
                  </a:lnTo>
                  <a:lnTo>
                    <a:pt x="2266267" y="867087"/>
                  </a:lnTo>
                  <a:lnTo>
                    <a:pt x="2205286" y="830896"/>
                  </a:lnTo>
                  <a:lnTo>
                    <a:pt x="2145105" y="792651"/>
                  </a:lnTo>
                  <a:lnTo>
                    <a:pt x="2085603" y="752637"/>
                  </a:lnTo>
                  <a:lnTo>
                    <a:pt x="1997359" y="689920"/>
                  </a:lnTo>
                  <a:lnTo>
                    <a:pt x="1939026" y="646729"/>
                  </a:lnTo>
                  <a:lnTo>
                    <a:pt x="1677947" y="446944"/>
                  </a:lnTo>
                  <a:lnTo>
                    <a:pt x="1590169" y="381372"/>
                  </a:lnTo>
                  <a:lnTo>
                    <a:pt x="1531089" y="338773"/>
                  </a:lnTo>
                  <a:lnTo>
                    <a:pt x="1471419" y="297400"/>
                  </a:lnTo>
                  <a:lnTo>
                    <a:pt x="1411037" y="257538"/>
                  </a:lnTo>
                  <a:lnTo>
                    <a:pt x="1349824" y="219473"/>
                  </a:lnTo>
                  <a:lnTo>
                    <a:pt x="1287658" y="183488"/>
                  </a:lnTo>
                  <a:lnTo>
                    <a:pt x="1224418" y="149871"/>
                  </a:lnTo>
                  <a:lnTo>
                    <a:pt x="1159984" y="118906"/>
                  </a:lnTo>
                  <a:lnTo>
                    <a:pt x="1094235" y="90878"/>
                  </a:lnTo>
                  <a:lnTo>
                    <a:pt x="1027049" y="66073"/>
                  </a:lnTo>
                  <a:lnTo>
                    <a:pt x="958307" y="44776"/>
                  </a:lnTo>
                  <a:lnTo>
                    <a:pt x="887886" y="27272"/>
                  </a:lnTo>
                  <a:lnTo>
                    <a:pt x="815667" y="13847"/>
                  </a:lnTo>
                  <a:lnTo>
                    <a:pt x="741528" y="4786"/>
                  </a:lnTo>
                  <a:lnTo>
                    <a:pt x="665349" y="373"/>
                  </a:lnTo>
                  <a:lnTo>
                    <a:pt x="626456" y="0"/>
                  </a:lnTo>
                  <a:lnTo>
                    <a:pt x="587008" y="895"/>
                  </a:lnTo>
                  <a:lnTo>
                    <a:pt x="546989" y="3096"/>
                  </a:lnTo>
                  <a:lnTo>
                    <a:pt x="506385" y="6637"/>
                  </a:lnTo>
                  <a:lnTo>
                    <a:pt x="465180" y="11554"/>
                  </a:lnTo>
                  <a:lnTo>
                    <a:pt x="423359" y="17883"/>
                  </a:lnTo>
                  <a:lnTo>
                    <a:pt x="380907" y="25660"/>
                  </a:lnTo>
                  <a:lnTo>
                    <a:pt x="337809" y="34920"/>
                  </a:lnTo>
                  <a:lnTo>
                    <a:pt x="294050" y="45699"/>
                  </a:lnTo>
                  <a:lnTo>
                    <a:pt x="249615" y="58032"/>
                  </a:lnTo>
                  <a:lnTo>
                    <a:pt x="204488" y="71956"/>
                  </a:lnTo>
                  <a:lnTo>
                    <a:pt x="158654" y="87505"/>
                  </a:lnTo>
                  <a:lnTo>
                    <a:pt x="112099" y="104716"/>
                  </a:lnTo>
                  <a:lnTo>
                    <a:pt x="64807" y="123624"/>
                  </a:lnTo>
                  <a:lnTo>
                    <a:pt x="16764" y="144265"/>
                  </a:lnTo>
                  <a:lnTo>
                    <a:pt x="0" y="151962"/>
                  </a:lnTo>
                  <a:lnTo>
                    <a:pt x="8" y="887454"/>
                  </a:lnTo>
                  <a:lnTo>
                    <a:pt x="1019140" y="2202001"/>
                  </a:lnTo>
                  <a:lnTo>
                    <a:pt x="9972808" y="2202041"/>
                  </a:lnTo>
                  <a:close/>
                </a:path>
              </a:pathLst>
            </a:custGeom>
            <a:solidFill>
              <a:srgbClr val="E2E0D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4" name="object 4"/>
            <p:cNvSpPr/>
            <p:nvPr/>
          </p:nvSpPr>
          <p:spPr>
            <a:xfrm>
              <a:off x="347966" y="8768978"/>
              <a:ext cx="4695825" cy="1518285"/>
            </a:xfrm>
            <a:custGeom>
              <a:avLst/>
              <a:gdLst/>
              <a:ahLst/>
              <a:cxnLst/>
              <a:rect l="l" t="t" r="r" b="b"/>
              <a:pathLst>
                <a:path w="4695825" h="1518284">
                  <a:moveTo>
                    <a:pt x="4695509" y="1518039"/>
                  </a:moveTo>
                  <a:lnTo>
                    <a:pt x="4617524" y="1456797"/>
                  </a:lnTo>
                  <a:lnTo>
                    <a:pt x="4564832" y="1406451"/>
                  </a:lnTo>
                  <a:lnTo>
                    <a:pt x="4513945" y="1352301"/>
                  </a:lnTo>
                  <a:lnTo>
                    <a:pt x="4305133" y="1109555"/>
                  </a:lnTo>
                  <a:lnTo>
                    <a:pt x="4214243" y="1013048"/>
                  </a:lnTo>
                  <a:lnTo>
                    <a:pt x="4146680" y="948661"/>
                  </a:lnTo>
                  <a:lnTo>
                    <a:pt x="4072182" y="884926"/>
                  </a:lnTo>
                  <a:lnTo>
                    <a:pt x="3989583" y="822438"/>
                  </a:lnTo>
                  <a:lnTo>
                    <a:pt x="3897719" y="761792"/>
                  </a:lnTo>
                  <a:lnTo>
                    <a:pt x="3847948" y="732345"/>
                  </a:lnTo>
                  <a:lnTo>
                    <a:pt x="3795424" y="703581"/>
                  </a:lnTo>
                  <a:lnTo>
                    <a:pt x="3740000" y="675575"/>
                  </a:lnTo>
                  <a:lnTo>
                    <a:pt x="3681532" y="648400"/>
                  </a:lnTo>
                  <a:lnTo>
                    <a:pt x="3619873" y="622131"/>
                  </a:lnTo>
                  <a:lnTo>
                    <a:pt x="3554878" y="596842"/>
                  </a:lnTo>
                  <a:lnTo>
                    <a:pt x="3434670" y="555734"/>
                  </a:lnTo>
                  <a:lnTo>
                    <a:pt x="3383763" y="541616"/>
                  </a:lnTo>
                  <a:lnTo>
                    <a:pt x="3333656" y="530123"/>
                  </a:lnTo>
                  <a:lnTo>
                    <a:pt x="3284327" y="521120"/>
                  </a:lnTo>
                  <a:lnTo>
                    <a:pt x="3235753" y="514475"/>
                  </a:lnTo>
                  <a:lnTo>
                    <a:pt x="3187911" y="510054"/>
                  </a:lnTo>
                  <a:lnTo>
                    <a:pt x="3140778" y="507724"/>
                  </a:lnTo>
                  <a:lnTo>
                    <a:pt x="3048546" y="508807"/>
                  </a:lnTo>
                  <a:lnTo>
                    <a:pt x="2958875" y="516657"/>
                  </a:lnTo>
                  <a:lnTo>
                    <a:pt x="2871580" y="530209"/>
                  </a:lnTo>
                  <a:lnTo>
                    <a:pt x="2786477" y="548398"/>
                  </a:lnTo>
                  <a:lnTo>
                    <a:pt x="2662531" y="582046"/>
                  </a:lnTo>
                  <a:lnTo>
                    <a:pt x="2311604" y="695264"/>
                  </a:lnTo>
                  <a:lnTo>
                    <a:pt x="2199531" y="725110"/>
                  </a:lnTo>
                  <a:lnTo>
                    <a:pt x="2125641" y="739709"/>
                  </a:lnTo>
                  <a:lnTo>
                    <a:pt x="2052197" y="748825"/>
                  </a:lnTo>
                  <a:lnTo>
                    <a:pt x="1979015" y="751395"/>
                  </a:lnTo>
                  <a:lnTo>
                    <a:pt x="1942465" y="749892"/>
                  </a:lnTo>
                  <a:lnTo>
                    <a:pt x="1869332" y="740643"/>
                  </a:lnTo>
                  <a:lnTo>
                    <a:pt x="1796002" y="722184"/>
                  </a:lnTo>
                  <a:lnTo>
                    <a:pt x="1759205" y="709168"/>
                  </a:lnTo>
                  <a:lnTo>
                    <a:pt x="1722290" y="693450"/>
                  </a:lnTo>
                  <a:lnTo>
                    <a:pt x="1659215" y="661426"/>
                  </a:lnTo>
                  <a:lnTo>
                    <a:pt x="1598602" y="624518"/>
                  </a:lnTo>
                  <a:lnTo>
                    <a:pt x="1540040" y="583501"/>
                  </a:lnTo>
                  <a:lnTo>
                    <a:pt x="1455146" y="515965"/>
                  </a:lnTo>
                  <a:lnTo>
                    <a:pt x="1124812" y="223073"/>
                  </a:lnTo>
                  <a:lnTo>
                    <a:pt x="1037617" y="157232"/>
                  </a:lnTo>
                  <a:lnTo>
                    <a:pt x="977010" y="117720"/>
                  </a:lnTo>
                  <a:lnTo>
                    <a:pt x="913943" y="82619"/>
                  </a:lnTo>
                  <a:lnTo>
                    <a:pt x="848005" y="52701"/>
                  </a:lnTo>
                  <a:lnTo>
                    <a:pt x="778786" y="28743"/>
                  </a:lnTo>
                  <a:lnTo>
                    <a:pt x="705876" y="11518"/>
                  </a:lnTo>
                  <a:lnTo>
                    <a:pt x="667908" y="5673"/>
                  </a:lnTo>
                  <a:lnTo>
                    <a:pt x="628864" y="1801"/>
                  </a:lnTo>
                  <a:lnTo>
                    <a:pt x="588693" y="0"/>
                  </a:lnTo>
                  <a:lnTo>
                    <a:pt x="547342" y="366"/>
                  </a:lnTo>
                  <a:lnTo>
                    <a:pt x="504761" y="2996"/>
                  </a:lnTo>
                  <a:lnTo>
                    <a:pt x="460898" y="7987"/>
                  </a:lnTo>
                  <a:lnTo>
                    <a:pt x="415702" y="15436"/>
                  </a:lnTo>
                  <a:lnTo>
                    <a:pt x="369123" y="25440"/>
                  </a:lnTo>
                  <a:lnTo>
                    <a:pt x="321107" y="38094"/>
                  </a:lnTo>
                  <a:lnTo>
                    <a:pt x="271605" y="53498"/>
                  </a:lnTo>
                  <a:lnTo>
                    <a:pt x="220565" y="71746"/>
                  </a:lnTo>
                  <a:lnTo>
                    <a:pt x="167936" y="92935"/>
                  </a:lnTo>
                  <a:lnTo>
                    <a:pt x="113666" y="117164"/>
                  </a:lnTo>
                  <a:lnTo>
                    <a:pt x="57704" y="144528"/>
                  </a:lnTo>
                  <a:lnTo>
                    <a:pt x="0" y="175124"/>
                  </a:lnTo>
                  <a:lnTo>
                    <a:pt x="866721" y="1518032"/>
                  </a:lnTo>
                  <a:lnTo>
                    <a:pt x="4695509" y="1518039"/>
                  </a:lnTo>
                  <a:close/>
                </a:path>
              </a:pathLst>
            </a:custGeom>
            <a:solidFill>
              <a:srgbClr val="D1B4B3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" name="object 5"/>
            <p:cNvSpPr/>
            <p:nvPr/>
          </p:nvSpPr>
          <p:spPr>
            <a:xfrm>
              <a:off x="-61" y="4905642"/>
              <a:ext cx="1482090" cy="5381625"/>
            </a:xfrm>
            <a:custGeom>
              <a:avLst/>
              <a:gdLst/>
              <a:ahLst/>
              <a:cxnLst/>
              <a:rect l="l" t="t" r="r" b="b"/>
              <a:pathLst>
                <a:path w="1482090" h="5381625">
                  <a:moveTo>
                    <a:pt x="1475561" y="5381352"/>
                  </a:moveTo>
                  <a:lnTo>
                    <a:pt x="1481573" y="5338011"/>
                  </a:lnTo>
                  <a:lnTo>
                    <a:pt x="1455088" y="5152311"/>
                  </a:lnTo>
                  <a:lnTo>
                    <a:pt x="1439563" y="5112419"/>
                  </a:lnTo>
                  <a:lnTo>
                    <a:pt x="1421137" y="5072868"/>
                  </a:lnTo>
                  <a:lnTo>
                    <a:pt x="1400191" y="5033592"/>
                  </a:lnTo>
                  <a:lnTo>
                    <a:pt x="1377105" y="4994524"/>
                  </a:lnTo>
                  <a:lnTo>
                    <a:pt x="1352262" y="4955599"/>
                  </a:lnTo>
                  <a:lnTo>
                    <a:pt x="1326042" y="4916751"/>
                  </a:lnTo>
                  <a:lnTo>
                    <a:pt x="1298827" y="4877914"/>
                  </a:lnTo>
                  <a:lnTo>
                    <a:pt x="1270997" y="4839022"/>
                  </a:lnTo>
                  <a:lnTo>
                    <a:pt x="1242935" y="4800010"/>
                  </a:lnTo>
                  <a:lnTo>
                    <a:pt x="1215020" y="4760810"/>
                  </a:lnTo>
                  <a:lnTo>
                    <a:pt x="1187635" y="4721357"/>
                  </a:lnTo>
                  <a:lnTo>
                    <a:pt x="1161160" y="4681586"/>
                  </a:lnTo>
                  <a:lnTo>
                    <a:pt x="1135976" y="4641430"/>
                  </a:lnTo>
                  <a:lnTo>
                    <a:pt x="1112466" y="4600823"/>
                  </a:lnTo>
                  <a:lnTo>
                    <a:pt x="1091010" y="4559699"/>
                  </a:lnTo>
                  <a:lnTo>
                    <a:pt x="1071989" y="4517993"/>
                  </a:lnTo>
                  <a:lnTo>
                    <a:pt x="1055784" y="4475639"/>
                  </a:lnTo>
                  <a:lnTo>
                    <a:pt x="1042777" y="4432569"/>
                  </a:lnTo>
                  <a:lnTo>
                    <a:pt x="1033348" y="4388720"/>
                  </a:lnTo>
                  <a:lnTo>
                    <a:pt x="1027880" y="4344024"/>
                  </a:lnTo>
                  <a:lnTo>
                    <a:pt x="1026753" y="4298415"/>
                  </a:lnTo>
                  <a:lnTo>
                    <a:pt x="1030348" y="4251829"/>
                  </a:lnTo>
                  <a:lnTo>
                    <a:pt x="1042883" y="4180822"/>
                  </a:lnTo>
                  <a:lnTo>
                    <a:pt x="1061125" y="4110169"/>
                  </a:lnTo>
                  <a:lnTo>
                    <a:pt x="1083743" y="4038999"/>
                  </a:lnTo>
                  <a:lnTo>
                    <a:pt x="1096277" y="4002947"/>
                  </a:lnTo>
                  <a:lnTo>
                    <a:pt x="1164547" y="3813667"/>
                  </a:lnTo>
                  <a:lnTo>
                    <a:pt x="1178157" y="3773244"/>
                  </a:lnTo>
                  <a:lnTo>
                    <a:pt x="1191363" y="3731711"/>
                  </a:lnTo>
                  <a:lnTo>
                    <a:pt x="1204001" y="3688959"/>
                  </a:lnTo>
                  <a:lnTo>
                    <a:pt x="1215903" y="3644880"/>
                  </a:lnTo>
                  <a:lnTo>
                    <a:pt x="1226903" y="3599364"/>
                  </a:lnTo>
                  <a:lnTo>
                    <a:pt x="1236834" y="3552302"/>
                  </a:lnTo>
                  <a:lnTo>
                    <a:pt x="1245532" y="3503586"/>
                  </a:lnTo>
                  <a:lnTo>
                    <a:pt x="1252828" y="3453106"/>
                  </a:lnTo>
                  <a:lnTo>
                    <a:pt x="1258557" y="3400753"/>
                  </a:lnTo>
                  <a:lnTo>
                    <a:pt x="1262553" y="3346420"/>
                  </a:lnTo>
                  <a:lnTo>
                    <a:pt x="1264649" y="3289996"/>
                  </a:lnTo>
                  <a:lnTo>
                    <a:pt x="1264678" y="3231372"/>
                  </a:lnTo>
                  <a:lnTo>
                    <a:pt x="1262475" y="3170441"/>
                  </a:lnTo>
                  <a:lnTo>
                    <a:pt x="1257874" y="3107092"/>
                  </a:lnTo>
                  <a:lnTo>
                    <a:pt x="1250707" y="3041218"/>
                  </a:lnTo>
                  <a:lnTo>
                    <a:pt x="1240808" y="2972708"/>
                  </a:lnTo>
                  <a:lnTo>
                    <a:pt x="1228012" y="2901454"/>
                  </a:lnTo>
                  <a:lnTo>
                    <a:pt x="1216903" y="2848387"/>
                  </a:lnTo>
                  <a:lnTo>
                    <a:pt x="1203622" y="2797603"/>
                  </a:lnTo>
                  <a:lnTo>
                    <a:pt x="1188296" y="2748998"/>
                  </a:lnTo>
                  <a:lnTo>
                    <a:pt x="1171051" y="2702467"/>
                  </a:lnTo>
                  <a:lnTo>
                    <a:pt x="1152013" y="2657905"/>
                  </a:lnTo>
                  <a:lnTo>
                    <a:pt x="1131309" y="2615209"/>
                  </a:lnTo>
                  <a:lnTo>
                    <a:pt x="1109066" y="2574274"/>
                  </a:lnTo>
                  <a:lnTo>
                    <a:pt x="1085408" y="2534996"/>
                  </a:lnTo>
                  <a:lnTo>
                    <a:pt x="1060464" y="2497270"/>
                  </a:lnTo>
                  <a:lnTo>
                    <a:pt x="1034359" y="2460992"/>
                  </a:lnTo>
                  <a:lnTo>
                    <a:pt x="1007220" y="2426057"/>
                  </a:lnTo>
                  <a:lnTo>
                    <a:pt x="979172" y="2392362"/>
                  </a:lnTo>
                  <a:lnTo>
                    <a:pt x="950344" y="2359802"/>
                  </a:lnTo>
                  <a:lnTo>
                    <a:pt x="920860" y="2328272"/>
                  </a:lnTo>
                  <a:lnTo>
                    <a:pt x="890847" y="2297668"/>
                  </a:lnTo>
                  <a:lnTo>
                    <a:pt x="860432" y="2267885"/>
                  </a:lnTo>
                  <a:lnTo>
                    <a:pt x="829741" y="2238820"/>
                  </a:lnTo>
                  <a:lnTo>
                    <a:pt x="798900" y="2210368"/>
                  </a:lnTo>
                  <a:lnTo>
                    <a:pt x="768037" y="2182425"/>
                  </a:lnTo>
                  <a:lnTo>
                    <a:pt x="737276" y="2154885"/>
                  </a:lnTo>
                  <a:lnTo>
                    <a:pt x="706745" y="2127646"/>
                  </a:lnTo>
                  <a:lnTo>
                    <a:pt x="676570" y="2100602"/>
                  </a:lnTo>
                  <a:lnTo>
                    <a:pt x="646877" y="2073649"/>
                  </a:lnTo>
                  <a:lnTo>
                    <a:pt x="617793" y="2046683"/>
                  </a:lnTo>
                  <a:lnTo>
                    <a:pt x="589443" y="2019599"/>
                  </a:lnTo>
                  <a:lnTo>
                    <a:pt x="561956" y="1992293"/>
                  </a:lnTo>
                  <a:lnTo>
                    <a:pt x="535456" y="1964660"/>
                  </a:lnTo>
                  <a:lnTo>
                    <a:pt x="485926" y="1907998"/>
                  </a:lnTo>
                  <a:lnTo>
                    <a:pt x="441864" y="1848778"/>
                  </a:lnTo>
                  <a:lnTo>
                    <a:pt x="404281" y="1786165"/>
                  </a:lnTo>
                  <a:lnTo>
                    <a:pt x="374188" y="1719324"/>
                  </a:lnTo>
                  <a:lnTo>
                    <a:pt x="352597" y="1647419"/>
                  </a:lnTo>
                  <a:lnTo>
                    <a:pt x="345305" y="1609307"/>
                  </a:lnTo>
                  <a:lnTo>
                    <a:pt x="340518" y="1569617"/>
                  </a:lnTo>
                  <a:lnTo>
                    <a:pt x="337312" y="1499972"/>
                  </a:lnTo>
                  <a:lnTo>
                    <a:pt x="337940" y="1465032"/>
                  </a:lnTo>
                  <a:lnTo>
                    <a:pt x="343016" y="1394942"/>
                  </a:lnTo>
                  <a:lnTo>
                    <a:pt x="352334" y="1324596"/>
                  </a:lnTo>
                  <a:lnTo>
                    <a:pt x="364870" y="1254027"/>
                  </a:lnTo>
                  <a:lnTo>
                    <a:pt x="419315" y="1005763"/>
                  </a:lnTo>
                  <a:lnTo>
                    <a:pt x="426728" y="970190"/>
                  </a:lnTo>
                  <a:lnTo>
                    <a:pt x="440003" y="899006"/>
                  </a:lnTo>
                  <a:lnTo>
                    <a:pt x="450355" y="827797"/>
                  </a:lnTo>
                  <a:lnTo>
                    <a:pt x="456761" y="756598"/>
                  </a:lnTo>
                  <a:lnTo>
                    <a:pt x="458196" y="685442"/>
                  </a:lnTo>
                  <a:lnTo>
                    <a:pt x="453638" y="614360"/>
                  </a:lnTo>
                  <a:lnTo>
                    <a:pt x="442063" y="543388"/>
                  </a:lnTo>
                  <a:lnTo>
                    <a:pt x="422448" y="472556"/>
                  </a:lnTo>
                  <a:lnTo>
                    <a:pt x="393768" y="401900"/>
                  </a:lnTo>
                  <a:lnTo>
                    <a:pt x="375710" y="366648"/>
                  </a:lnTo>
                  <a:lnTo>
                    <a:pt x="355001" y="331452"/>
                  </a:lnTo>
                  <a:lnTo>
                    <a:pt x="331515" y="296316"/>
                  </a:lnTo>
                  <a:lnTo>
                    <a:pt x="305123" y="261244"/>
                  </a:lnTo>
                  <a:lnTo>
                    <a:pt x="275697" y="226241"/>
                  </a:lnTo>
                  <a:lnTo>
                    <a:pt x="243110" y="191310"/>
                  </a:lnTo>
                  <a:lnTo>
                    <a:pt x="207233" y="156457"/>
                  </a:lnTo>
                  <a:lnTo>
                    <a:pt x="167938" y="121684"/>
                  </a:lnTo>
                  <a:lnTo>
                    <a:pt x="125099" y="86996"/>
                  </a:lnTo>
                  <a:lnTo>
                    <a:pt x="78585" y="52398"/>
                  </a:lnTo>
                  <a:lnTo>
                    <a:pt x="28271" y="17893"/>
                  </a:lnTo>
                  <a:lnTo>
                    <a:pt x="62" y="0"/>
                  </a:lnTo>
                  <a:lnTo>
                    <a:pt x="0" y="4943744"/>
                  </a:lnTo>
                  <a:lnTo>
                    <a:pt x="844392" y="5381475"/>
                  </a:lnTo>
                  <a:lnTo>
                    <a:pt x="1475561" y="5381352"/>
                  </a:lnTo>
                  <a:close/>
                </a:path>
              </a:pathLst>
            </a:custGeom>
            <a:solidFill>
              <a:srgbClr val="E6D2CA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947934"/>
              <a:ext cx="2182495" cy="2339340"/>
            </a:xfrm>
            <a:custGeom>
              <a:avLst/>
              <a:gdLst/>
              <a:ahLst/>
              <a:cxnLst/>
              <a:rect l="l" t="t" r="r" b="b"/>
              <a:pathLst>
                <a:path w="2182495" h="2339340">
                  <a:moveTo>
                    <a:pt x="2182375" y="2339057"/>
                  </a:moveTo>
                  <a:lnTo>
                    <a:pt x="2162127" y="2297323"/>
                  </a:lnTo>
                  <a:lnTo>
                    <a:pt x="2131412" y="2239586"/>
                  </a:lnTo>
                  <a:lnTo>
                    <a:pt x="2097099" y="2180394"/>
                  </a:lnTo>
                  <a:lnTo>
                    <a:pt x="2058983" y="2119706"/>
                  </a:lnTo>
                  <a:lnTo>
                    <a:pt x="2028533" y="2074365"/>
                  </a:lnTo>
                  <a:lnTo>
                    <a:pt x="1996856" y="2032130"/>
                  </a:lnTo>
                  <a:lnTo>
                    <a:pt x="1964039" y="1992839"/>
                  </a:lnTo>
                  <a:lnTo>
                    <a:pt x="1930170" y="1956331"/>
                  </a:lnTo>
                  <a:lnTo>
                    <a:pt x="1895336" y="1922444"/>
                  </a:lnTo>
                  <a:lnTo>
                    <a:pt x="1859624" y="1891017"/>
                  </a:lnTo>
                  <a:lnTo>
                    <a:pt x="1823122" y="1861888"/>
                  </a:lnTo>
                  <a:lnTo>
                    <a:pt x="1785918" y="1834897"/>
                  </a:lnTo>
                  <a:lnTo>
                    <a:pt x="1748099" y="1809881"/>
                  </a:lnTo>
                  <a:lnTo>
                    <a:pt x="1709753" y="1786680"/>
                  </a:lnTo>
                  <a:lnTo>
                    <a:pt x="1670967" y="1765131"/>
                  </a:lnTo>
                  <a:lnTo>
                    <a:pt x="1631828" y="1745074"/>
                  </a:lnTo>
                  <a:lnTo>
                    <a:pt x="1592425" y="1726346"/>
                  </a:lnTo>
                  <a:lnTo>
                    <a:pt x="1552844" y="1708788"/>
                  </a:lnTo>
                  <a:lnTo>
                    <a:pt x="1513174" y="1692236"/>
                  </a:lnTo>
                  <a:lnTo>
                    <a:pt x="1473501" y="1676530"/>
                  </a:lnTo>
                  <a:lnTo>
                    <a:pt x="1433913" y="1661508"/>
                  </a:lnTo>
                  <a:lnTo>
                    <a:pt x="1394499" y="1647009"/>
                  </a:lnTo>
                  <a:lnTo>
                    <a:pt x="1355344" y="1632872"/>
                  </a:lnTo>
                  <a:lnTo>
                    <a:pt x="1316537" y="1618935"/>
                  </a:lnTo>
                  <a:lnTo>
                    <a:pt x="1278166" y="1605036"/>
                  </a:lnTo>
                  <a:lnTo>
                    <a:pt x="1240317" y="1591014"/>
                  </a:lnTo>
                  <a:lnTo>
                    <a:pt x="1203078" y="1576708"/>
                  </a:lnTo>
                  <a:lnTo>
                    <a:pt x="1166538" y="1561956"/>
                  </a:lnTo>
                  <a:lnTo>
                    <a:pt x="1130782" y="1546597"/>
                  </a:lnTo>
                  <a:lnTo>
                    <a:pt x="1095900" y="1530470"/>
                  </a:lnTo>
                  <a:lnTo>
                    <a:pt x="1029103" y="1495264"/>
                  </a:lnTo>
                  <a:lnTo>
                    <a:pt x="966848" y="1455046"/>
                  </a:lnTo>
                  <a:lnTo>
                    <a:pt x="909834" y="1408526"/>
                  </a:lnTo>
                  <a:lnTo>
                    <a:pt x="858763" y="1354412"/>
                  </a:lnTo>
                  <a:lnTo>
                    <a:pt x="835674" y="1324103"/>
                  </a:lnTo>
                  <a:lnTo>
                    <a:pt x="814333" y="1291412"/>
                  </a:lnTo>
                  <a:lnTo>
                    <a:pt x="794827" y="1256176"/>
                  </a:lnTo>
                  <a:lnTo>
                    <a:pt x="765880" y="1192668"/>
                  </a:lnTo>
                  <a:lnTo>
                    <a:pt x="742380" y="1126618"/>
                  </a:lnTo>
                  <a:lnTo>
                    <a:pt x="723300" y="1058480"/>
                  </a:lnTo>
                  <a:lnTo>
                    <a:pt x="707612" y="988706"/>
                  </a:lnTo>
                  <a:lnTo>
                    <a:pt x="694291" y="917752"/>
                  </a:lnTo>
                  <a:lnTo>
                    <a:pt x="670637" y="774117"/>
                  </a:lnTo>
                  <a:lnTo>
                    <a:pt x="658251" y="702342"/>
                  </a:lnTo>
                  <a:lnTo>
                    <a:pt x="644124" y="631202"/>
                  </a:lnTo>
                  <a:lnTo>
                    <a:pt x="627227" y="561150"/>
                  </a:lnTo>
                  <a:lnTo>
                    <a:pt x="606535" y="492640"/>
                  </a:lnTo>
                  <a:lnTo>
                    <a:pt x="581020" y="426125"/>
                  </a:lnTo>
                  <a:lnTo>
                    <a:pt x="549655" y="362059"/>
                  </a:lnTo>
                  <a:lnTo>
                    <a:pt x="511413" y="300896"/>
                  </a:lnTo>
                  <a:lnTo>
                    <a:pt x="465267" y="243089"/>
                  </a:lnTo>
                  <a:lnTo>
                    <a:pt x="410191" y="189093"/>
                  </a:lnTo>
                  <a:lnTo>
                    <a:pt x="378983" y="163666"/>
                  </a:lnTo>
                  <a:lnTo>
                    <a:pt x="345157" y="139362"/>
                  </a:lnTo>
                  <a:lnTo>
                    <a:pt x="308585" y="116237"/>
                  </a:lnTo>
                  <a:lnTo>
                    <a:pt x="269139" y="94348"/>
                  </a:lnTo>
                  <a:lnTo>
                    <a:pt x="226689" y="73752"/>
                  </a:lnTo>
                  <a:lnTo>
                    <a:pt x="181109" y="54506"/>
                  </a:lnTo>
                  <a:lnTo>
                    <a:pt x="132268" y="36666"/>
                  </a:lnTo>
                  <a:lnTo>
                    <a:pt x="80040" y="20289"/>
                  </a:lnTo>
                  <a:lnTo>
                    <a:pt x="24295" y="5432"/>
                  </a:lnTo>
                  <a:lnTo>
                    <a:pt x="1" y="0"/>
                  </a:lnTo>
                  <a:lnTo>
                    <a:pt x="0" y="2339063"/>
                  </a:lnTo>
                  <a:lnTo>
                    <a:pt x="2182375" y="2339057"/>
                  </a:lnTo>
                  <a:close/>
                </a:path>
              </a:pathLst>
            </a:custGeom>
            <a:solidFill>
              <a:srgbClr val="B3A7A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7" name="object 7"/>
            <p:cNvSpPr/>
            <p:nvPr/>
          </p:nvSpPr>
          <p:spPr>
            <a:xfrm>
              <a:off x="9620585" y="1"/>
              <a:ext cx="8087995" cy="6225540"/>
            </a:xfrm>
            <a:custGeom>
              <a:avLst/>
              <a:gdLst/>
              <a:ahLst/>
              <a:cxnLst/>
              <a:rect l="l" t="t" r="r" b="b"/>
              <a:pathLst>
                <a:path w="8087994" h="6225540">
                  <a:moveTo>
                    <a:pt x="0" y="0"/>
                  </a:moveTo>
                  <a:lnTo>
                    <a:pt x="33245" y="67002"/>
                  </a:lnTo>
                  <a:lnTo>
                    <a:pt x="226909" y="407853"/>
                  </a:lnTo>
                  <a:lnTo>
                    <a:pt x="434881" y="710786"/>
                  </a:lnTo>
                  <a:lnTo>
                    <a:pt x="687385" y="1023794"/>
                  </a:lnTo>
                  <a:lnTo>
                    <a:pt x="983340" y="1338637"/>
                  </a:lnTo>
                  <a:lnTo>
                    <a:pt x="1177393" y="1507315"/>
                  </a:lnTo>
                  <a:lnTo>
                    <a:pt x="1416377" y="1677193"/>
                  </a:lnTo>
                  <a:lnTo>
                    <a:pt x="1660649" y="1815732"/>
                  </a:lnTo>
                  <a:lnTo>
                    <a:pt x="1950352" y="1943619"/>
                  </a:lnTo>
                  <a:lnTo>
                    <a:pt x="2326701" y="2065403"/>
                  </a:lnTo>
                  <a:lnTo>
                    <a:pt x="3999559" y="2421045"/>
                  </a:lnTo>
                  <a:lnTo>
                    <a:pt x="4308884" y="2545143"/>
                  </a:lnTo>
                  <a:lnTo>
                    <a:pt x="4530103" y="2675395"/>
                  </a:lnTo>
                  <a:lnTo>
                    <a:pt x="4704284" y="2816354"/>
                  </a:lnTo>
                  <a:lnTo>
                    <a:pt x="4837426" y="2957851"/>
                  </a:lnTo>
                  <a:lnTo>
                    <a:pt x="4987893" y="3165632"/>
                  </a:lnTo>
                  <a:lnTo>
                    <a:pt x="5157503" y="3476487"/>
                  </a:lnTo>
                  <a:lnTo>
                    <a:pt x="5803420" y="5099378"/>
                  </a:lnTo>
                  <a:lnTo>
                    <a:pt x="5995900" y="5402486"/>
                  </a:lnTo>
                  <a:lnTo>
                    <a:pt x="6186663" y="5621285"/>
                  </a:lnTo>
                  <a:lnTo>
                    <a:pt x="6386586" y="5791319"/>
                  </a:lnTo>
                  <a:lnTo>
                    <a:pt x="6586326" y="5918570"/>
                  </a:lnTo>
                  <a:lnTo>
                    <a:pt x="6815487" y="6026592"/>
                  </a:lnTo>
                  <a:lnTo>
                    <a:pt x="7077122" y="6113340"/>
                  </a:lnTo>
                  <a:lnTo>
                    <a:pt x="7374287" y="6176768"/>
                  </a:lnTo>
                  <a:lnTo>
                    <a:pt x="7710035" y="6214830"/>
                  </a:lnTo>
                  <a:lnTo>
                    <a:pt x="8087422" y="6225483"/>
                  </a:lnTo>
                  <a:lnTo>
                    <a:pt x="7591991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0D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" name="object 8"/>
            <p:cNvSpPr/>
            <p:nvPr/>
          </p:nvSpPr>
          <p:spPr>
            <a:xfrm>
              <a:off x="11464090" y="11"/>
              <a:ext cx="6011545" cy="4384675"/>
            </a:xfrm>
            <a:custGeom>
              <a:avLst/>
              <a:gdLst/>
              <a:ahLst/>
              <a:cxnLst/>
              <a:rect l="l" t="t" r="r" b="b"/>
              <a:pathLst>
                <a:path w="6011544" h="4384675">
                  <a:moveTo>
                    <a:pt x="0" y="0"/>
                  </a:moveTo>
                  <a:lnTo>
                    <a:pt x="56858" y="160465"/>
                  </a:lnTo>
                  <a:lnTo>
                    <a:pt x="147106" y="374219"/>
                  </a:lnTo>
                  <a:lnTo>
                    <a:pt x="237348" y="550915"/>
                  </a:lnTo>
                  <a:lnTo>
                    <a:pt x="347409" y="732471"/>
                  </a:lnTo>
                  <a:lnTo>
                    <a:pt x="445061" y="871716"/>
                  </a:lnTo>
                  <a:lnTo>
                    <a:pt x="557296" y="1013514"/>
                  </a:lnTo>
                  <a:lnTo>
                    <a:pt x="685588" y="1157786"/>
                  </a:lnTo>
                  <a:lnTo>
                    <a:pt x="831408" y="1304456"/>
                  </a:lnTo>
                  <a:lnTo>
                    <a:pt x="966062" y="1427131"/>
                  </a:lnTo>
                  <a:lnTo>
                    <a:pt x="1090520" y="1524318"/>
                  </a:lnTo>
                  <a:lnTo>
                    <a:pt x="1216625" y="1607387"/>
                  </a:lnTo>
                  <a:lnTo>
                    <a:pt x="1344056" y="1677615"/>
                  </a:lnTo>
                  <a:lnTo>
                    <a:pt x="1472488" y="1736281"/>
                  </a:lnTo>
                  <a:lnTo>
                    <a:pt x="1644729" y="1798722"/>
                  </a:lnTo>
                  <a:lnTo>
                    <a:pt x="1817409" y="1845906"/>
                  </a:lnTo>
                  <a:lnTo>
                    <a:pt x="2032708" y="1888043"/>
                  </a:lnTo>
                  <a:lnTo>
                    <a:pt x="2974070" y="2003330"/>
                  </a:lnTo>
                  <a:lnTo>
                    <a:pt x="3158837" y="2047748"/>
                  </a:lnTo>
                  <a:lnTo>
                    <a:pt x="3299240" y="2097344"/>
                  </a:lnTo>
                  <a:lnTo>
                    <a:pt x="3399716" y="2144730"/>
                  </a:lnTo>
                  <a:lnTo>
                    <a:pt x="3495697" y="2202269"/>
                  </a:lnTo>
                  <a:lnTo>
                    <a:pt x="3586858" y="2271239"/>
                  </a:lnTo>
                  <a:lnTo>
                    <a:pt x="3672877" y="2352917"/>
                  </a:lnTo>
                  <a:lnTo>
                    <a:pt x="3766943" y="2464317"/>
                  </a:lnTo>
                  <a:lnTo>
                    <a:pt x="3865849" y="2609406"/>
                  </a:lnTo>
                  <a:lnTo>
                    <a:pt x="3969073" y="2796303"/>
                  </a:lnTo>
                  <a:lnTo>
                    <a:pt x="4238126" y="3393206"/>
                  </a:lnTo>
                  <a:lnTo>
                    <a:pt x="4388583" y="3681623"/>
                  </a:lnTo>
                  <a:lnTo>
                    <a:pt x="4487593" y="3830471"/>
                  </a:lnTo>
                  <a:lnTo>
                    <a:pt x="4577866" y="3941238"/>
                  </a:lnTo>
                  <a:lnTo>
                    <a:pt x="4679987" y="4043040"/>
                  </a:lnTo>
                  <a:lnTo>
                    <a:pt x="4765469" y="4112632"/>
                  </a:lnTo>
                  <a:lnTo>
                    <a:pt x="4859444" y="4175749"/>
                  </a:lnTo>
                  <a:lnTo>
                    <a:pt x="4962695" y="4231775"/>
                  </a:lnTo>
                  <a:lnTo>
                    <a:pt x="5076005" y="4280096"/>
                  </a:lnTo>
                  <a:lnTo>
                    <a:pt x="5200158" y="4320099"/>
                  </a:lnTo>
                  <a:lnTo>
                    <a:pt x="5335936" y="4351168"/>
                  </a:lnTo>
                  <a:lnTo>
                    <a:pt x="5484125" y="4372691"/>
                  </a:lnTo>
                  <a:lnTo>
                    <a:pt x="5645506" y="4384052"/>
                  </a:lnTo>
                  <a:lnTo>
                    <a:pt x="5820864" y="4384637"/>
                  </a:lnTo>
                  <a:lnTo>
                    <a:pt x="6010982" y="4373832"/>
                  </a:lnTo>
                  <a:lnTo>
                    <a:pt x="533058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B4B3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" name="object 9"/>
            <p:cNvSpPr/>
            <p:nvPr/>
          </p:nvSpPr>
          <p:spPr>
            <a:xfrm>
              <a:off x="16474607" y="1950040"/>
              <a:ext cx="1813560" cy="7894320"/>
            </a:xfrm>
            <a:custGeom>
              <a:avLst/>
              <a:gdLst/>
              <a:ahLst/>
              <a:cxnLst/>
              <a:rect l="l" t="t" r="r" b="b"/>
              <a:pathLst>
                <a:path w="1813559" h="7894320">
                  <a:moveTo>
                    <a:pt x="122245" y="0"/>
                  </a:moveTo>
                  <a:lnTo>
                    <a:pt x="92585" y="64069"/>
                  </a:lnTo>
                  <a:lnTo>
                    <a:pt x="35743" y="231482"/>
                  </a:lnTo>
                  <a:lnTo>
                    <a:pt x="0" y="464901"/>
                  </a:lnTo>
                  <a:lnTo>
                    <a:pt x="33621" y="727015"/>
                  </a:lnTo>
                  <a:lnTo>
                    <a:pt x="64785" y="807081"/>
                  </a:lnTo>
                  <a:lnTo>
                    <a:pt x="103743" y="886369"/>
                  </a:lnTo>
                  <a:lnTo>
                    <a:pt x="173424" y="1004375"/>
                  </a:lnTo>
                  <a:lnTo>
                    <a:pt x="414944" y="1359407"/>
                  </a:lnTo>
                  <a:lnTo>
                    <a:pt x="488961" y="1480835"/>
                  </a:lnTo>
                  <a:lnTo>
                    <a:pt x="532013" y="1563355"/>
                  </a:lnTo>
                  <a:lnTo>
                    <a:pt x="568237" y="1647414"/>
                  </a:lnTo>
                  <a:lnTo>
                    <a:pt x="596092" y="1733257"/>
                  </a:lnTo>
                  <a:lnTo>
                    <a:pt x="606400" y="1776923"/>
                  </a:lnTo>
                  <a:lnTo>
                    <a:pt x="614039" y="1821127"/>
                  </a:lnTo>
                  <a:lnTo>
                    <a:pt x="618816" y="1865898"/>
                  </a:lnTo>
                  <a:lnTo>
                    <a:pt x="620540" y="1911268"/>
                  </a:lnTo>
                  <a:lnTo>
                    <a:pt x="619017" y="1957267"/>
                  </a:lnTo>
                  <a:lnTo>
                    <a:pt x="608345" y="2039360"/>
                  </a:lnTo>
                  <a:lnTo>
                    <a:pt x="584618" y="2144819"/>
                  </a:lnTo>
                  <a:lnTo>
                    <a:pt x="552716" y="2250175"/>
                  </a:lnTo>
                  <a:lnTo>
                    <a:pt x="415815" y="2619846"/>
                  </a:lnTo>
                  <a:lnTo>
                    <a:pt x="348216" y="2827827"/>
                  </a:lnTo>
                  <a:lnTo>
                    <a:pt x="313844" y="2964016"/>
                  </a:lnTo>
                  <a:lnTo>
                    <a:pt x="286823" y="3110586"/>
                  </a:lnTo>
                  <a:lnTo>
                    <a:pt x="273988" y="3214806"/>
                  </a:lnTo>
                  <a:lnTo>
                    <a:pt x="266063" y="3324749"/>
                  </a:lnTo>
                  <a:lnTo>
                    <a:pt x="263705" y="3440860"/>
                  </a:lnTo>
                  <a:lnTo>
                    <a:pt x="267572" y="3563582"/>
                  </a:lnTo>
                  <a:lnTo>
                    <a:pt x="278321" y="3693358"/>
                  </a:lnTo>
                  <a:lnTo>
                    <a:pt x="296608" y="3830632"/>
                  </a:lnTo>
                  <a:lnTo>
                    <a:pt x="319005" y="3956692"/>
                  </a:lnTo>
                  <a:lnTo>
                    <a:pt x="344317" y="4060664"/>
                  </a:lnTo>
                  <a:lnTo>
                    <a:pt x="375668" y="4158367"/>
                  </a:lnTo>
                  <a:lnTo>
                    <a:pt x="412516" y="4250238"/>
                  </a:lnTo>
                  <a:lnTo>
                    <a:pt x="454317" y="4336713"/>
                  </a:lnTo>
                  <a:lnTo>
                    <a:pt x="500529" y="4418226"/>
                  </a:lnTo>
                  <a:lnTo>
                    <a:pt x="550609" y="4495213"/>
                  </a:lnTo>
                  <a:lnTo>
                    <a:pt x="604014" y="4568110"/>
                  </a:lnTo>
                  <a:lnTo>
                    <a:pt x="689170" y="4670739"/>
                  </a:lnTo>
                  <a:lnTo>
                    <a:pt x="809282" y="4797327"/>
                  </a:lnTo>
                  <a:lnTo>
                    <a:pt x="1173434" y="5139902"/>
                  </a:lnTo>
                  <a:lnTo>
                    <a:pt x="1281615" y="5253311"/>
                  </a:lnTo>
                  <a:lnTo>
                    <a:pt x="1353906" y="5341732"/>
                  </a:lnTo>
                  <a:lnTo>
                    <a:pt x="1396871" y="5403097"/>
                  </a:lnTo>
                  <a:lnTo>
                    <a:pt x="1435019" y="5466906"/>
                  </a:lnTo>
                  <a:lnTo>
                    <a:pt x="1467807" y="5533593"/>
                  </a:lnTo>
                  <a:lnTo>
                    <a:pt x="1494693" y="5603593"/>
                  </a:lnTo>
                  <a:lnTo>
                    <a:pt x="1515133" y="5677344"/>
                  </a:lnTo>
                  <a:lnTo>
                    <a:pt x="1528586" y="5755279"/>
                  </a:lnTo>
                  <a:lnTo>
                    <a:pt x="1534667" y="5830975"/>
                  </a:lnTo>
                  <a:lnTo>
                    <a:pt x="1534420" y="5936293"/>
                  </a:lnTo>
                  <a:lnTo>
                    <a:pt x="1525533" y="6041960"/>
                  </a:lnTo>
                  <a:lnTo>
                    <a:pt x="1503312" y="6183336"/>
                  </a:lnTo>
                  <a:lnTo>
                    <a:pt x="1376486" y="6752936"/>
                  </a:lnTo>
                  <a:lnTo>
                    <a:pt x="1356322" y="6895976"/>
                  </a:lnTo>
                  <a:lnTo>
                    <a:pt x="1349519" y="7003327"/>
                  </a:lnTo>
                  <a:lnTo>
                    <a:pt x="1351818" y="7110704"/>
                  </a:lnTo>
                  <a:lnTo>
                    <a:pt x="1359284" y="7182287"/>
                  </a:lnTo>
                  <a:lnTo>
                    <a:pt x="1372110" y="7253857"/>
                  </a:lnTo>
                  <a:lnTo>
                    <a:pt x="1390821" y="7325405"/>
                  </a:lnTo>
                  <a:lnTo>
                    <a:pt x="1415943" y="7396922"/>
                  </a:lnTo>
                  <a:lnTo>
                    <a:pt x="1448002" y="7468396"/>
                  </a:lnTo>
                  <a:lnTo>
                    <a:pt x="1487523" y="7539820"/>
                  </a:lnTo>
                  <a:lnTo>
                    <a:pt x="1535033" y="7611183"/>
                  </a:lnTo>
                  <a:lnTo>
                    <a:pt x="1591057" y="7682476"/>
                  </a:lnTo>
                  <a:lnTo>
                    <a:pt x="1656120" y="7753689"/>
                  </a:lnTo>
                  <a:lnTo>
                    <a:pt x="1730748" y="7824813"/>
                  </a:lnTo>
                  <a:lnTo>
                    <a:pt x="1813398" y="7894155"/>
                  </a:lnTo>
                  <a:lnTo>
                    <a:pt x="1813457" y="907169"/>
                  </a:lnTo>
                  <a:lnTo>
                    <a:pt x="122245" y="0"/>
                  </a:lnTo>
                  <a:close/>
                </a:path>
              </a:pathLst>
            </a:custGeom>
            <a:solidFill>
              <a:srgbClr val="E6D2CA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77321" y="-4"/>
              <a:ext cx="4911090" cy="4512945"/>
            </a:xfrm>
            <a:custGeom>
              <a:avLst/>
              <a:gdLst/>
              <a:ahLst/>
              <a:cxnLst/>
              <a:rect l="l" t="t" r="r" b="b"/>
              <a:pathLst>
                <a:path w="4911090" h="4512945">
                  <a:moveTo>
                    <a:pt x="0" y="0"/>
                  </a:moveTo>
                  <a:lnTo>
                    <a:pt x="58760" y="69857"/>
                  </a:lnTo>
                  <a:lnTo>
                    <a:pt x="93259" y="96359"/>
                  </a:lnTo>
                  <a:lnTo>
                    <a:pt x="129288" y="121631"/>
                  </a:lnTo>
                  <a:lnTo>
                    <a:pt x="166732" y="145775"/>
                  </a:lnTo>
                  <a:lnTo>
                    <a:pt x="205474" y="168897"/>
                  </a:lnTo>
                  <a:lnTo>
                    <a:pt x="245398" y="191099"/>
                  </a:lnTo>
                  <a:lnTo>
                    <a:pt x="286388" y="212486"/>
                  </a:lnTo>
                  <a:lnTo>
                    <a:pt x="328328" y="233161"/>
                  </a:lnTo>
                  <a:lnTo>
                    <a:pt x="371102" y="253228"/>
                  </a:lnTo>
                  <a:lnTo>
                    <a:pt x="414592" y="272792"/>
                  </a:lnTo>
                  <a:lnTo>
                    <a:pt x="458684" y="291955"/>
                  </a:lnTo>
                  <a:lnTo>
                    <a:pt x="503261" y="310821"/>
                  </a:lnTo>
                  <a:lnTo>
                    <a:pt x="548206" y="329496"/>
                  </a:lnTo>
                  <a:lnTo>
                    <a:pt x="638737" y="366681"/>
                  </a:lnTo>
                  <a:lnTo>
                    <a:pt x="684090" y="385401"/>
                  </a:lnTo>
                  <a:lnTo>
                    <a:pt x="729347" y="404342"/>
                  </a:lnTo>
                  <a:lnTo>
                    <a:pt x="774391" y="423611"/>
                  </a:lnTo>
                  <a:lnTo>
                    <a:pt x="819106" y="443309"/>
                  </a:lnTo>
                  <a:lnTo>
                    <a:pt x="863377" y="463542"/>
                  </a:lnTo>
                  <a:lnTo>
                    <a:pt x="907086" y="484412"/>
                  </a:lnTo>
                  <a:lnTo>
                    <a:pt x="950117" y="506024"/>
                  </a:lnTo>
                  <a:lnTo>
                    <a:pt x="992354" y="528482"/>
                  </a:lnTo>
                  <a:lnTo>
                    <a:pt x="1033682" y="551889"/>
                  </a:lnTo>
                  <a:lnTo>
                    <a:pt x="1073983" y="576349"/>
                  </a:lnTo>
                  <a:lnTo>
                    <a:pt x="1113142" y="601966"/>
                  </a:lnTo>
                  <a:lnTo>
                    <a:pt x="1151042" y="628843"/>
                  </a:lnTo>
                  <a:lnTo>
                    <a:pt x="1187567" y="657085"/>
                  </a:lnTo>
                  <a:lnTo>
                    <a:pt x="1222601" y="686796"/>
                  </a:lnTo>
                  <a:lnTo>
                    <a:pt x="1256028" y="718078"/>
                  </a:lnTo>
                  <a:lnTo>
                    <a:pt x="1287730" y="751037"/>
                  </a:lnTo>
                  <a:lnTo>
                    <a:pt x="1317593" y="785775"/>
                  </a:lnTo>
                  <a:lnTo>
                    <a:pt x="1345500" y="822397"/>
                  </a:lnTo>
                  <a:lnTo>
                    <a:pt x="1371334" y="861006"/>
                  </a:lnTo>
                  <a:lnTo>
                    <a:pt x="1394980" y="901707"/>
                  </a:lnTo>
                  <a:lnTo>
                    <a:pt x="1416321" y="944602"/>
                  </a:lnTo>
                  <a:lnTo>
                    <a:pt x="1444390" y="1011023"/>
                  </a:lnTo>
                  <a:lnTo>
                    <a:pt x="1468976" y="1079115"/>
                  </a:lnTo>
                  <a:lnTo>
                    <a:pt x="1490687" y="1148892"/>
                  </a:lnTo>
                  <a:lnTo>
                    <a:pt x="1510127" y="1220368"/>
                  </a:lnTo>
                  <a:lnTo>
                    <a:pt x="1536356" y="1330794"/>
                  </a:lnTo>
                  <a:lnTo>
                    <a:pt x="1603548" y="1644437"/>
                  </a:lnTo>
                  <a:lnTo>
                    <a:pt x="1623002" y="1727278"/>
                  </a:lnTo>
                  <a:lnTo>
                    <a:pt x="1633544" y="1769372"/>
                  </a:lnTo>
                  <a:lnTo>
                    <a:pt x="1644730" y="1811918"/>
                  </a:lnTo>
                  <a:lnTo>
                    <a:pt x="1656637" y="1854917"/>
                  </a:lnTo>
                  <a:lnTo>
                    <a:pt x="1669339" y="1898370"/>
                  </a:lnTo>
                  <a:lnTo>
                    <a:pt x="1682913" y="1942281"/>
                  </a:lnTo>
                  <a:lnTo>
                    <a:pt x="1697434" y="1986649"/>
                  </a:lnTo>
                  <a:lnTo>
                    <a:pt x="1712979" y="2031477"/>
                  </a:lnTo>
                  <a:lnTo>
                    <a:pt x="1729622" y="2076767"/>
                  </a:lnTo>
                  <a:lnTo>
                    <a:pt x="1747440" y="2122520"/>
                  </a:lnTo>
                  <a:lnTo>
                    <a:pt x="1766508" y="2168738"/>
                  </a:lnTo>
                  <a:lnTo>
                    <a:pt x="1786902" y="2215422"/>
                  </a:lnTo>
                  <a:lnTo>
                    <a:pt x="1808698" y="2262575"/>
                  </a:lnTo>
                  <a:lnTo>
                    <a:pt x="1831971" y="2310197"/>
                  </a:lnTo>
                  <a:lnTo>
                    <a:pt x="1856798" y="2358291"/>
                  </a:lnTo>
                  <a:lnTo>
                    <a:pt x="1883253" y="2406859"/>
                  </a:lnTo>
                  <a:lnTo>
                    <a:pt x="1911414" y="2455902"/>
                  </a:lnTo>
                  <a:lnTo>
                    <a:pt x="1941355" y="2505421"/>
                  </a:lnTo>
                  <a:lnTo>
                    <a:pt x="1973152" y="2555418"/>
                  </a:lnTo>
                  <a:lnTo>
                    <a:pt x="2006881" y="2605896"/>
                  </a:lnTo>
                  <a:lnTo>
                    <a:pt x="2042618" y="2656855"/>
                  </a:lnTo>
                  <a:lnTo>
                    <a:pt x="2080438" y="2708298"/>
                  </a:lnTo>
                  <a:lnTo>
                    <a:pt x="2120418" y="2760225"/>
                  </a:lnTo>
                  <a:lnTo>
                    <a:pt x="2162633" y="2812640"/>
                  </a:lnTo>
                  <a:lnTo>
                    <a:pt x="2207158" y="2865543"/>
                  </a:lnTo>
                  <a:lnTo>
                    <a:pt x="2254070" y="2918936"/>
                  </a:lnTo>
                  <a:lnTo>
                    <a:pt x="2303443" y="2972821"/>
                  </a:lnTo>
                  <a:lnTo>
                    <a:pt x="2340982" y="3012734"/>
                  </a:lnTo>
                  <a:lnTo>
                    <a:pt x="2378927" y="3050693"/>
                  </a:lnTo>
                  <a:lnTo>
                    <a:pt x="2417259" y="3086756"/>
                  </a:lnTo>
                  <a:lnTo>
                    <a:pt x="2455958" y="3120984"/>
                  </a:lnTo>
                  <a:lnTo>
                    <a:pt x="2495004" y="3153435"/>
                  </a:lnTo>
                  <a:lnTo>
                    <a:pt x="2534376" y="3184171"/>
                  </a:lnTo>
                  <a:lnTo>
                    <a:pt x="2574055" y="3213250"/>
                  </a:lnTo>
                  <a:lnTo>
                    <a:pt x="2614021" y="3240733"/>
                  </a:lnTo>
                  <a:lnTo>
                    <a:pt x="2654253" y="3266679"/>
                  </a:lnTo>
                  <a:lnTo>
                    <a:pt x="2694733" y="3291148"/>
                  </a:lnTo>
                  <a:lnTo>
                    <a:pt x="2735439" y="3314201"/>
                  </a:lnTo>
                  <a:lnTo>
                    <a:pt x="2776351" y="3335896"/>
                  </a:lnTo>
                  <a:lnTo>
                    <a:pt x="2817450" y="3356294"/>
                  </a:lnTo>
                  <a:lnTo>
                    <a:pt x="2858716" y="3375454"/>
                  </a:lnTo>
                  <a:lnTo>
                    <a:pt x="2900129" y="3393437"/>
                  </a:lnTo>
                  <a:lnTo>
                    <a:pt x="2941668" y="3410301"/>
                  </a:lnTo>
                  <a:lnTo>
                    <a:pt x="2983314" y="3426108"/>
                  </a:lnTo>
                  <a:lnTo>
                    <a:pt x="3025047" y="3440916"/>
                  </a:lnTo>
                  <a:lnTo>
                    <a:pt x="3066846" y="3454786"/>
                  </a:lnTo>
                  <a:lnTo>
                    <a:pt x="3108691" y="3467778"/>
                  </a:lnTo>
                  <a:lnTo>
                    <a:pt x="3150564" y="3479950"/>
                  </a:lnTo>
                  <a:lnTo>
                    <a:pt x="3192443" y="3491364"/>
                  </a:lnTo>
                  <a:lnTo>
                    <a:pt x="3234308" y="3502078"/>
                  </a:lnTo>
                  <a:lnTo>
                    <a:pt x="3276140" y="3512153"/>
                  </a:lnTo>
                  <a:lnTo>
                    <a:pt x="3317918" y="3521648"/>
                  </a:lnTo>
                  <a:lnTo>
                    <a:pt x="3359624" y="3530624"/>
                  </a:lnTo>
                  <a:lnTo>
                    <a:pt x="3401235" y="3539140"/>
                  </a:lnTo>
                  <a:lnTo>
                    <a:pt x="3442733" y="3547255"/>
                  </a:lnTo>
                  <a:lnTo>
                    <a:pt x="3484098" y="3555030"/>
                  </a:lnTo>
                  <a:lnTo>
                    <a:pt x="3525309" y="3562525"/>
                  </a:lnTo>
                  <a:lnTo>
                    <a:pt x="3566346" y="3569800"/>
                  </a:lnTo>
                  <a:lnTo>
                    <a:pt x="3607190" y="3576913"/>
                  </a:lnTo>
                  <a:lnTo>
                    <a:pt x="3688218" y="3590896"/>
                  </a:lnTo>
                  <a:lnTo>
                    <a:pt x="3728361" y="3597886"/>
                  </a:lnTo>
                  <a:lnTo>
                    <a:pt x="3768231" y="3604954"/>
                  </a:lnTo>
                  <a:lnTo>
                    <a:pt x="3807807" y="3612161"/>
                  </a:lnTo>
                  <a:lnTo>
                    <a:pt x="3847070" y="3619565"/>
                  </a:lnTo>
                  <a:lnTo>
                    <a:pt x="3885999" y="3627228"/>
                  </a:lnTo>
                  <a:lnTo>
                    <a:pt x="3924574" y="3635208"/>
                  </a:lnTo>
                  <a:lnTo>
                    <a:pt x="3962776" y="3643565"/>
                  </a:lnTo>
                  <a:lnTo>
                    <a:pt x="4000584" y="3652360"/>
                  </a:lnTo>
                  <a:lnTo>
                    <a:pt x="4037978" y="3661652"/>
                  </a:lnTo>
                  <a:lnTo>
                    <a:pt x="4074939" y="3671501"/>
                  </a:lnTo>
                  <a:lnTo>
                    <a:pt x="4147479" y="3693109"/>
                  </a:lnTo>
                  <a:lnTo>
                    <a:pt x="4218045" y="3717663"/>
                  </a:lnTo>
                  <a:lnTo>
                    <a:pt x="4286476" y="3745641"/>
                  </a:lnTo>
                  <a:lnTo>
                    <a:pt x="4352612" y="3777521"/>
                  </a:lnTo>
                  <a:lnTo>
                    <a:pt x="4416293" y="3813783"/>
                  </a:lnTo>
                  <a:lnTo>
                    <a:pt x="4477358" y="3854904"/>
                  </a:lnTo>
                  <a:lnTo>
                    <a:pt x="4535649" y="3901364"/>
                  </a:lnTo>
                  <a:lnTo>
                    <a:pt x="4591004" y="3953641"/>
                  </a:lnTo>
                  <a:lnTo>
                    <a:pt x="4617531" y="3982110"/>
                  </a:lnTo>
                  <a:lnTo>
                    <a:pt x="4643264" y="4012213"/>
                  </a:lnTo>
                  <a:lnTo>
                    <a:pt x="4668183" y="4044009"/>
                  </a:lnTo>
                  <a:lnTo>
                    <a:pt x="4708740" y="4100714"/>
                  </a:lnTo>
                  <a:lnTo>
                    <a:pt x="4746174" y="4159598"/>
                  </a:lnTo>
                  <a:lnTo>
                    <a:pt x="4780808" y="4220445"/>
                  </a:lnTo>
                  <a:lnTo>
                    <a:pt x="4812966" y="4283037"/>
                  </a:lnTo>
                  <a:lnTo>
                    <a:pt x="4842971" y="4347158"/>
                  </a:lnTo>
                  <a:lnTo>
                    <a:pt x="4871146" y="4412593"/>
                  </a:lnTo>
                  <a:lnTo>
                    <a:pt x="4897815" y="4479124"/>
                  </a:lnTo>
                  <a:lnTo>
                    <a:pt x="4910679" y="4512733"/>
                  </a:lnTo>
                  <a:lnTo>
                    <a:pt x="491067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A7A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6775" y="666749"/>
              <a:ext cx="200025" cy="2000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150" y="657224"/>
              <a:ext cx="219075" cy="2190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575" y="666749"/>
              <a:ext cx="200025" cy="2000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5949" y="657224"/>
              <a:ext cx="219075" cy="21907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98068" y="9209722"/>
              <a:ext cx="4463542" cy="40989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399030" y="1857164"/>
            <a:ext cx="4746413" cy="2081253"/>
          </a:xfrm>
          <a:prstGeom prst="rect">
            <a:avLst/>
          </a:prstGeom>
        </p:spPr>
        <p:txBody>
          <a:bodyPr vert="horz" wrap="square" lIns="0" tIns="143933" rIns="0" bIns="0" rtlCol="0">
            <a:spAutoFit/>
          </a:bodyPr>
          <a:lstStyle/>
          <a:p>
            <a:pPr marL="8467" marR="3387" algn="just">
              <a:lnSpc>
                <a:spcPct val="77800"/>
              </a:lnSpc>
              <a:spcBef>
                <a:spcPts val="1133"/>
              </a:spcBef>
            </a:pPr>
            <a:r>
              <a:rPr sz="4000" b="1" dirty="0">
                <a:latin typeface="Calibri"/>
                <a:cs typeface="Calibri"/>
              </a:rPr>
              <a:t>A</a:t>
            </a:r>
            <a:r>
              <a:rPr sz="4000" b="1" spc="537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Manager</a:t>
            </a:r>
            <a:r>
              <a:rPr sz="4000" b="1" spc="553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and</a:t>
            </a:r>
            <a:r>
              <a:rPr sz="4000" b="1" spc="520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an</a:t>
            </a:r>
            <a:r>
              <a:rPr sz="4000" b="1" spc="513" dirty="0">
                <a:latin typeface="Calibri"/>
                <a:cs typeface="Calibri"/>
              </a:rPr>
              <a:t> </a:t>
            </a:r>
            <a:r>
              <a:rPr sz="4000" b="1" spc="-17" dirty="0">
                <a:latin typeface="Calibri"/>
                <a:cs typeface="Calibri"/>
              </a:rPr>
              <a:t>AI </a:t>
            </a:r>
            <a:r>
              <a:rPr sz="4000" b="1" dirty="0">
                <a:latin typeface="Calibri"/>
                <a:cs typeface="Calibri"/>
              </a:rPr>
              <a:t>Walk</a:t>
            </a:r>
            <a:r>
              <a:rPr sz="4000" b="1" spc="317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into</a:t>
            </a:r>
            <a:r>
              <a:rPr sz="4000" b="1" spc="327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a</a:t>
            </a:r>
            <a:r>
              <a:rPr sz="4000" b="1" spc="337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Bar:</a:t>
            </a:r>
            <a:r>
              <a:rPr sz="4000" b="1" spc="333" dirty="0">
                <a:latin typeface="Calibri"/>
                <a:cs typeface="Calibri"/>
              </a:rPr>
              <a:t> </a:t>
            </a:r>
            <a:r>
              <a:rPr sz="4000" b="1" spc="-13" dirty="0">
                <a:latin typeface="Calibri"/>
                <a:cs typeface="Calibri"/>
              </a:rPr>
              <a:t>Does </a:t>
            </a:r>
            <a:r>
              <a:rPr sz="4000" b="1" dirty="0">
                <a:latin typeface="Calibri"/>
                <a:cs typeface="Calibri"/>
              </a:rPr>
              <a:t>ChatGPT</a:t>
            </a:r>
            <a:r>
              <a:rPr sz="4000" b="1" spc="310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Make</a:t>
            </a:r>
            <a:r>
              <a:rPr sz="4000" b="1" spc="293" dirty="0">
                <a:latin typeface="Calibri"/>
                <a:cs typeface="Calibri"/>
              </a:rPr>
              <a:t> </a:t>
            </a:r>
            <a:r>
              <a:rPr sz="4000" b="1" spc="-7" dirty="0">
                <a:latin typeface="Calibri"/>
                <a:cs typeface="Calibri"/>
              </a:rPr>
              <a:t>Biased </a:t>
            </a:r>
            <a:r>
              <a:rPr sz="4000" b="1" dirty="0">
                <a:latin typeface="Calibri"/>
                <a:cs typeface="Calibri"/>
              </a:rPr>
              <a:t>Decisions</a:t>
            </a:r>
            <a:r>
              <a:rPr sz="4000" b="1" spc="-117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Like</a:t>
            </a:r>
            <a:r>
              <a:rPr sz="4000" b="1" spc="-110" dirty="0">
                <a:latin typeface="Calibri"/>
                <a:cs typeface="Calibri"/>
              </a:rPr>
              <a:t> </a:t>
            </a:r>
            <a:r>
              <a:rPr sz="4000" b="1" dirty="0">
                <a:latin typeface="Calibri"/>
                <a:cs typeface="Calibri"/>
              </a:rPr>
              <a:t>We</a:t>
            </a:r>
            <a:r>
              <a:rPr sz="4000" b="1" spc="-110" dirty="0">
                <a:latin typeface="Calibri"/>
                <a:cs typeface="Calibri"/>
              </a:rPr>
              <a:t> </a:t>
            </a:r>
            <a:r>
              <a:rPr sz="4000" b="1" spc="-17" dirty="0">
                <a:latin typeface="Calibri"/>
                <a:cs typeface="Calibri"/>
              </a:rPr>
              <a:t>Do?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469473" y="4887341"/>
            <a:ext cx="3682153" cy="580390"/>
            <a:chOff x="3704209" y="7331011"/>
            <a:chExt cx="5523230" cy="87058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03675" y="7331011"/>
              <a:ext cx="1646047" cy="4098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0761" y="7331011"/>
              <a:ext cx="1546860" cy="40989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3575" y="7331011"/>
              <a:ext cx="686219" cy="40989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07046" y="7331011"/>
              <a:ext cx="1620266" cy="4098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04209" y="7791195"/>
              <a:ext cx="5514467" cy="4102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F8F5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3" name="object 3"/>
          <p:cNvGrpSpPr/>
          <p:nvPr/>
        </p:nvGrpSpPr>
        <p:grpSpPr>
          <a:xfrm>
            <a:off x="10111806" y="-1"/>
            <a:ext cx="2080260" cy="2337223"/>
            <a:chOff x="15167709" y="-3"/>
            <a:chExt cx="3120390" cy="3505835"/>
          </a:xfrm>
        </p:grpSpPr>
        <p:sp>
          <p:nvSpPr>
            <p:cNvPr id="4" name="object 4"/>
            <p:cNvSpPr/>
            <p:nvPr/>
          </p:nvSpPr>
          <p:spPr>
            <a:xfrm>
              <a:off x="15167709" y="-3"/>
              <a:ext cx="2915285" cy="2183130"/>
            </a:xfrm>
            <a:custGeom>
              <a:avLst/>
              <a:gdLst/>
              <a:ahLst/>
              <a:cxnLst/>
              <a:rect l="l" t="t" r="r" b="b"/>
              <a:pathLst>
                <a:path w="2915284" h="2183130">
                  <a:moveTo>
                    <a:pt x="0" y="0"/>
                  </a:moveTo>
                  <a:lnTo>
                    <a:pt x="45271" y="73445"/>
                  </a:lnTo>
                  <a:lnTo>
                    <a:pt x="79442" y="123470"/>
                  </a:lnTo>
                  <a:lnTo>
                    <a:pt x="116803" y="174242"/>
                  </a:lnTo>
                  <a:lnTo>
                    <a:pt x="157537" y="225765"/>
                  </a:lnTo>
                  <a:lnTo>
                    <a:pt x="201828" y="278043"/>
                  </a:lnTo>
                  <a:lnTo>
                    <a:pt x="287216" y="370117"/>
                  </a:lnTo>
                  <a:lnTo>
                    <a:pt x="325191" y="406152"/>
                  </a:lnTo>
                  <a:lnTo>
                    <a:pt x="363734" y="439333"/>
                  </a:lnTo>
                  <a:lnTo>
                    <a:pt x="402797" y="469808"/>
                  </a:lnTo>
                  <a:lnTo>
                    <a:pt x="442329" y="497722"/>
                  </a:lnTo>
                  <a:lnTo>
                    <a:pt x="482282" y="523224"/>
                  </a:lnTo>
                  <a:lnTo>
                    <a:pt x="522606" y="546460"/>
                  </a:lnTo>
                  <a:lnTo>
                    <a:pt x="563253" y="567578"/>
                  </a:lnTo>
                  <a:lnTo>
                    <a:pt x="604172" y="586725"/>
                  </a:lnTo>
                  <a:lnTo>
                    <a:pt x="645315" y="604048"/>
                  </a:lnTo>
                  <a:lnTo>
                    <a:pt x="728075" y="633812"/>
                  </a:lnTo>
                  <a:lnTo>
                    <a:pt x="811139" y="658047"/>
                  </a:lnTo>
                  <a:lnTo>
                    <a:pt x="935442" y="686609"/>
                  </a:lnTo>
                  <a:lnTo>
                    <a:pt x="1255814" y="745136"/>
                  </a:lnTo>
                  <a:lnTo>
                    <a:pt x="1367997" y="771805"/>
                  </a:lnTo>
                  <a:lnTo>
                    <a:pt x="1439308" y="794204"/>
                  </a:lnTo>
                  <a:lnTo>
                    <a:pt x="1507377" y="821672"/>
                  </a:lnTo>
                  <a:lnTo>
                    <a:pt x="1571810" y="855389"/>
                  </a:lnTo>
                  <a:lnTo>
                    <a:pt x="1632214" y="896530"/>
                  </a:lnTo>
                  <a:lnTo>
                    <a:pt x="1688194" y="946274"/>
                  </a:lnTo>
                  <a:lnTo>
                    <a:pt x="1714401" y="974740"/>
                  </a:lnTo>
                  <a:lnTo>
                    <a:pt x="1739355" y="1005799"/>
                  </a:lnTo>
                  <a:lnTo>
                    <a:pt x="1778967" y="1063129"/>
                  </a:lnTo>
                  <a:lnTo>
                    <a:pt x="1813925" y="1123713"/>
                  </a:lnTo>
                  <a:lnTo>
                    <a:pt x="1845044" y="1187008"/>
                  </a:lnTo>
                  <a:lnTo>
                    <a:pt x="1886305" y="1285838"/>
                  </a:lnTo>
                  <a:lnTo>
                    <a:pt x="2009953" y="1626834"/>
                  </a:lnTo>
                  <a:lnTo>
                    <a:pt x="2053462" y="1725516"/>
                  </a:lnTo>
                  <a:lnTo>
                    <a:pt x="2086656" y="1788674"/>
                  </a:lnTo>
                  <a:lnTo>
                    <a:pt x="2124151" y="1849092"/>
                  </a:lnTo>
                  <a:lnTo>
                    <a:pt x="2166760" y="1906225"/>
                  </a:lnTo>
                  <a:lnTo>
                    <a:pt x="2215297" y="1959528"/>
                  </a:lnTo>
                  <a:lnTo>
                    <a:pt x="2270576" y="2008456"/>
                  </a:lnTo>
                  <a:lnTo>
                    <a:pt x="2333412" y="2052464"/>
                  </a:lnTo>
                  <a:lnTo>
                    <a:pt x="2367917" y="2072453"/>
                  </a:lnTo>
                  <a:lnTo>
                    <a:pt x="2404617" y="2091007"/>
                  </a:lnTo>
                  <a:lnTo>
                    <a:pt x="2443613" y="2108059"/>
                  </a:lnTo>
                  <a:lnTo>
                    <a:pt x="2485006" y="2123541"/>
                  </a:lnTo>
                  <a:lnTo>
                    <a:pt x="2528899" y="2137383"/>
                  </a:lnTo>
                  <a:lnTo>
                    <a:pt x="2575393" y="2149519"/>
                  </a:lnTo>
                  <a:lnTo>
                    <a:pt x="2624590" y="2159880"/>
                  </a:lnTo>
                  <a:lnTo>
                    <a:pt x="2676592" y="2168398"/>
                  </a:lnTo>
                  <a:lnTo>
                    <a:pt x="2731500" y="2175004"/>
                  </a:lnTo>
                  <a:lnTo>
                    <a:pt x="2789417" y="2179631"/>
                  </a:lnTo>
                  <a:lnTo>
                    <a:pt x="2850443" y="2182211"/>
                  </a:lnTo>
                  <a:lnTo>
                    <a:pt x="2914681" y="2182675"/>
                  </a:lnTo>
                  <a:lnTo>
                    <a:pt x="2740985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0D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" name="object 5"/>
            <p:cNvSpPr/>
            <p:nvPr/>
          </p:nvSpPr>
          <p:spPr>
            <a:xfrm>
              <a:off x="15828364" y="2"/>
              <a:ext cx="2168525" cy="1506855"/>
            </a:xfrm>
            <a:custGeom>
              <a:avLst/>
              <a:gdLst/>
              <a:ahLst/>
              <a:cxnLst/>
              <a:rect l="l" t="t" r="r" b="b"/>
              <a:pathLst>
                <a:path w="2168525" h="1506855">
                  <a:moveTo>
                    <a:pt x="0" y="0"/>
                  </a:moveTo>
                  <a:lnTo>
                    <a:pt x="28475" y="61793"/>
                  </a:lnTo>
                  <a:lnTo>
                    <a:pt x="52560" y="106762"/>
                  </a:lnTo>
                  <a:lnTo>
                    <a:pt x="80162" y="152570"/>
                  </a:lnTo>
                  <a:lnTo>
                    <a:pt x="111696" y="199195"/>
                  </a:lnTo>
                  <a:lnTo>
                    <a:pt x="147580" y="246617"/>
                  </a:lnTo>
                  <a:lnTo>
                    <a:pt x="188230" y="294812"/>
                  </a:lnTo>
                  <a:lnTo>
                    <a:pt x="234062" y="343760"/>
                  </a:lnTo>
                  <a:lnTo>
                    <a:pt x="285493" y="393437"/>
                  </a:lnTo>
                  <a:lnTo>
                    <a:pt x="325671" y="428751"/>
                  </a:lnTo>
                  <a:lnTo>
                    <a:pt x="366401" y="459679"/>
                  </a:lnTo>
                  <a:lnTo>
                    <a:pt x="407598" y="486552"/>
                  </a:lnTo>
                  <a:lnTo>
                    <a:pt x="449180" y="509699"/>
                  </a:lnTo>
                  <a:lnTo>
                    <a:pt x="491063" y="529449"/>
                  </a:lnTo>
                  <a:lnTo>
                    <a:pt x="533163" y="546131"/>
                  </a:lnTo>
                  <a:lnTo>
                    <a:pt x="575398" y="560076"/>
                  </a:lnTo>
                  <a:lnTo>
                    <a:pt x="617683" y="571612"/>
                  </a:lnTo>
                  <a:lnTo>
                    <a:pt x="659936" y="581070"/>
                  </a:lnTo>
                  <a:lnTo>
                    <a:pt x="702073" y="588778"/>
                  </a:lnTo>
                  <a:lnTo>
                    <a:pt x="785664" y="600266"/>
                  </a:lnTo>
                  <a:lnTo>
                    <a:pt x="947785" y="616749"/>
                  </a:lnTo>
                  <a:lnTo>
                    <a:pt x="1024979" y="627017"/>
                  </a:lnTo>
                  <a:lnTo>
                    <a:pt x="1098707" y="642151"/>
                  </a:lnTo>
                  <a:lnTo>
                    <a:pt x="1168300" y="664787"/>
                  </a:lnTo>
                  <a:lnTo>
                    <a:pt x="1233091" y="697562"/>
                  </a:lnTo>
                  <a:lnTo>
                    <a:pt x="1292414" y="743110"/>
                  </a:lnTo>
                  <a:lnTo>
                    <a:pt x="1319816" y="771499"/>
                  </a:lnTo>
                  <a:lnTo>
                    <a:pt x="1362483" y="826563"/>
                  </a:lnTo>
                  <a:lnTo>
                    <a:pt x="1399184" y="886523"/>
                  </a:lnTo>
                  <a:lnTo>
                    <a:pt x="1431614" y="950048"/>
                  </a:lnTo>
                  <a:lnTo>
                    <a:pt x="1520248" y="1148720"/>
                  </a:lnTo>
                  <a:lnTo>
                    <a:pt x="1552561" y="1213210"/>
                  </a:lnTo>
                  <a:lnTo>
                    <a:pt x="1589085" y="1274616"/>
                  </a:lnTo>
                  <a:lnTo>
                    <a:pt x="1631516" y="1331609"/>
                  </a:lnTo>
                  <a:lnTo>
                    <a:pt x="1681551" y="1382859"/>
                  </a:lnTo>
                  <a:lnTo>
                    <a:pt x="1740886" y="1427035"/>
                  </a:lnTo>
                  <a:lnTo>
                    <a:pt x="1774571" y="1446055"/>
                  </a:lnTo>
                  <a:lnTo>
                    <a:pt x="1811217" y="1462808"/>
                  </a:lnTo>
                  <a:lnTo>
                    <a:pt x="1851036" y="1477128"/>
                  </a:lnTo>
                  <a:lnTo>
                    <a:pt x="1894240" y="1488848"/>
                  </a:lnTo>
                  <a:lnTo>
                    <a:pt x="1941042" y="1497803"/>
                  </a:lnTo>
                  <a:lnTo>
                    <a:pt x="1991652" y="1503826"/>
                  </a:lnTo>
                  <a:lnTo>
                    <a:pt x="2046284" y="1506751"/>
                  </a:lnTo>
                  <a:lnTo>
                    <a:pt x="2105149" y="1506411"/>
                  </a:lnTo>
                  <a:lnTo>
                    <a:pt x="2168459" y="1502640"/>
                  </a:lnTo>
                  <a:lnTo>
                    <a:pt x="193471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B4B3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6" name="object 6"/>
            <p:cNvSpPr/>
            <p:nvPr/>
          </p:nvSpPr>
          <p:spPr>
            <a:xfrm>
              <a:off x="17629390" y="612416"/>
              <a:ext cx="659130" cy="2893060"/>
            </a:xfrm>
            <a:custGeom>
              <a:avLst/>
              <a:gdLst/>
              <a:ahLst/>
              <a:cxnLst/>
              <a:rect l="l" t="t" r="r" b="b"/>
              <a:pathLst>
                <a:path w="659130" h="2893060">
                  <a:moveTo>
                    <a:pt x="44899" y="0"/>
                  </a:moveTo>
                  <a:lnTo>
                    <a:pt x="34005" y="23532"/>
                  </a:lnTo>
                  <a:lnTo>
                    <a:pt x="13128" y="85020"/>
                  </a:lnTo>
                  <a:lnTo>
                    <a:pt x="0" y="170752"/>
                  </a:lnTo>
                  <a:lnTo>
                    <a:pt x="12347" y="267022"/>
                  </a:lnTo>
                  <a:lnTo>
                    <a:pt x="29333" y="308372"/>
                  </a:lnTo>
                  <a:lnTo>
                    <a:pt x="51542" y="349227"/>
                  </a:lnTo>
                  <a:lnTo>
                    <a:pt x="77393" y="389837"/>
                  </a:lnTo>
                  <a:lnTo>
                    <a:pt x="133696" y="471327"/>
                  </a:lnTo>
                  <a:lnTo>
                    <a:pt x="160984" y="512709"/>
                  </a:lnTo>
                  <a:lnTo>
                    <a:pt x="185587" y="554849"/>
                  </a:lnTo>
                  <a:lnTo>
                    <a:pt x="205925" y="597998"/>
                  </a:lnTo>
                  <a:lnTo>
                    <a:pt x="220415" y="642408"/>
                  </a:lnTo>
                  <a:lnTo>
                    <a:pt x="227476" y="688328"/>
                  </a:lnTo>
                  <a:lnTo>
                    <a:pt x="225526" y="736010"/>
                  </a:lnTo>
                  <a:lnTo>
                    <a:pt x="218807" y="771441"/>
                  </a:lnTo>
                  <a:lnTo>
                    <a:pt x="209311" y="806648"/>
                  </a:lnTo>
                  <a:lnTo>
                    <a:pt x="197652" y="842046"/>
                  </a:lnTo>
                  <a:lnTo>
                    <a:pt x="155868" y="953552"/>
                  </a:lnTo>
                  <a:lnTo>
                    <a:pt x="141724" y="993878"/>
                  </a:lnTo>
                  <a:lnTo>
                    <a:pt x="128498" y="1036476"/>
                  </a:lnTo>
                  <a:lnTo>
                    <a:pt x="116808" y="1081762"/>
                  </a:lnTo>
                  <a:lnTo>
                    <a:pt x="107268" y="1130152"/>
                  </a:lnTo>
                  <a:lnTo>
                    <a:pt x="100496" y="1182062"/>
                  </a:lnTo>
                  <a:lnTo>
                    <a:pt x="97108" y="1237909"/>
                  </a:lnTo>
                  <a:lnTo>
                    <a:pt x="97718" y="1298109"/>
                  </a:lnTo>
                  <a:lnTo>
                    <a:pt x="102944" y="1363076"/>
                  </a:lnTo>
                  <a:lnTo>
                    <a:pt x="113402" y="1433228"/>
                  </a:lnTo>
                  <a:lnTo>
                    <a:pt x="124912" y="1485845"/>
                  </a:lnTo>
                  <a:lnTo>
                    <a:pt x="140518" y="1534222"/>
                  </a:lnTo>
                  <a:lnTo>
                    <a:pt x="159732" y="1578753"/>
                  </a:lnTo>
                  <a:lnTo>
                    <a:pt x="182061" y="1619833"/>
                  </a:lnTo>
                  <a:lnTo>
                    <a:pt x="207015" y="1657853"/>
                  </a:lnTo>
                  <a:lnTo>
                    <a:pt x="234105" y="1693208"/>
                  </a:lnTo>
                  <a:lnTo>
                    <a:pt x="262839" y="1726292"/>
                  </a:lnTo>
                  <a:lnTo>
                    <a:pt x="292727" y="1757499"/>
                  </a:lnTo>
                  <a:lnTo>
                    <a:pt x="323279" y="1787220"/>
                  </a:lnTo>
                  <a:lnTo>
                    <a:pt x="414009" y="1871416"/>
                  </a:lnTo>
                  <a:lnTo>
                    <a:pt x="442310" y="1899137"/>
                  </a:lnTo>
                  <a:lnTo>
                    <a:pt x="468821" y="1927341"/>
                  </a:lnTo>
                  <a:lnTo>
                    <a:pt x="514515" y="1986774"/>
                  </a:lnTo>
                  <a:lnTo>
                    <a:pt x="547167" y="2052866"/>
                  </a:lnTo>
                  <a:lnTo>
                    <a:pt x="562853" y="2128763"/>
                  </a:lnTo>
                  <a:lnTo>
                    <a:pt x="564012" y="2164034"/>
                  </a:lnTo>
                  <a:lnTo>
                    <a:pt x="562297" y="2199417"/>
                  </a:lnTo>
                  <a:lnTo>
                    <a:pt x="558205" y="2234901"/>
                  </a:lnTo>
                  <a:lnTo>
                    <a:pt x="552231" y="2270478"/>
                  </a:lnTo>
                  <a:lnTo>
                    <a:pt x="544871" y="2306140"/>
                  </a:lnTo>
                  <a:lnTo>
                    <a:pt x="511497" y="2449442"/>
                  </a:lnTo>
                  <a:lnTo>
                    <a:pt x="504649" y="2485387"/>
                  </a:lnTo>
                  <a:lnTo>
                    <a:pt x="499392" y="2521362"/>
                  </a:lnTo>
                  <a:lnTo>
                    <a:pt x="496221" y="2557357"/>
                  </a:lnTo>
                  <a:lnTo>
                    <a:pt x="495632" y="2593363"/>
                  </a:lnTo>
                  <a:lnTo>
                    <a:pt x="498122" y="2629372"/>
                  </a:lnTo>
                  <a:lnTo>
                    <a:pt x="514320" y="2701361"/>
                  </a:lnTo>
                  <a:lnTo>
                    <a:pt x="529020" y="2737323"/>
                  </a:lnTo>
                  <a:lnTo>
                    <a:pt x="548783" y="2773251"/>
                  </a:lnTo>
                  <a:lnTo>
                    <a:pt x="574104" y="2809136"/>
                  </a:lnTo>
                  <a:lnTo>
                    <a:pt x="605479" y="2844970"/>
                  </a:lnTo>
                  <a:lnTo>
                    <a:pt x="643404" y="2880742"/>
                  </a:lnTo>
                  <a:lnTo>
                    <a:pt x="658623" y="2892824"/>
                  </a:lnTo>
                  <a:lnTo>
                    <a:pt x="658630" y="329204"/>
                  </a:lnTo>
                  <a:lnTo>
                    <a:pt x="44899" y="0"/>
                  </a:lnTo>
                  <a:close/>
                </a:path>
              </a:pathLst>
            </a:custGeom>
            <a:solidFill>
              <a:srgbClr val="E6D2CA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7" name="object 7"/>
            <p:cNvSpPr/>
            <p:nvPr/>
          </p:nvSpPr>
          <p:spPr>
            <a:xfrm>
              <a:off x="17479703" y="0"/>
              <a:ext cx="808355" cy="2052955"/>
            </a:xfrm>
            <a:custGeom>
              <a:avLst/>
              <a:gdLst/>
              <a:ahLst/>
              <a:cxnLst/>
              <a:rect l="l" t="t" r="r" b="b"/>
              <a:pathLst>
                <a:path w="808355" h="2052955">
                  <a:moveTo>
                    <a:pt x="6472" y="14"/>
                  </a:moveTo>
                  <a:lnTo>
                    <a:pt x="2781" y="33331"/>
                  </a:lnTo>
                  <a:lnTo>
                    <a:pt x="0" y="88299"/>
                  </a:lnTo>
                  <a:lnTo>
                    <a:pt x="667" y="146827"/>
                  </a:lnTo>
                  <a:lnTo>
                    <a:pt x="5285" y="209221"/>
                  </a:lnTo>
                  <a:lnTo>
                    <a:pt x="14355" y="275789"/>
                  </a:lnTo>
                  <a:lnTo>
                    <a:pt x="28376" y="346840"/>
                  </a:lnTo>
                  <a:lnTo>
                    <a:pt x="41889" y="399273"/>
                  </a:lnTo>
                  <a:lnTo>
                    <a:pt x="58860" y="447819"/>
                  </a:lnTo>
                  <a:lnTo>
                    <a:pt x="78932" y="492790"/>
                  </a:lnTo>
                  <a:lnTo>
                    <a:pt x="101747" y="534501"/>
                  </a:lnTo>
                  <a:lnTo>
                    <a:pt x="126945" y="573264"/>
                  </a:lnTo>
                  <a:lnTo>
                    <a:pt x="154169" y="609395"/>
                  </a:lnTo>
                  <a:lnTo>
                    <a:pt x="183061" y="643205"/>
                  </a:lnTo>
                  <a:lnTo>
                    <a:pt x="213262" y="675010"/>
                  </a:lnTo>
                  <a:lnTo>
                    <a:pt x="244415" y="705123"/>
                  </a:lnTo>
                  <a:lnTo>
                    <a:pt x="276160" y="733857"/>
                  </a:lnTo>
                  <a:lnTo>
                    <a:pt x="308141" y="761526"/>
                  </a:lnTo>
                  <a:lnTo>
                    <a:pt x="371375" y="814923"/>
                  </a:lnTo>
                  <a:lnTo>
                    <a:pt x="401911" y="841280"/>
                  </a:lnTo>
                  <a:lnTo>
                    <a:pt x="431250" y="867825"/>
                  </a:lnTo>
                  <a:lnTo>
                    <a:pt x="459033" y="894875"/>
                  </a:lnTo>
                  <a:lnTo>
                    <a:pt x="508498" y="951738"/>
                  </a:lnTo>
                  <a:lnTo>
                    <a:pt x="547442" y="1014378"/>
                  </a:lnTo>
                  <a:lnTo>
                    <a:pt x="572998" y="1085305"/>
                  </a:lnTo>
                  <a:lnTo>
                    <a:pt x="579860" y="1124660"/>
                  </a:lnTo>
                  <a:lnTo>
                    <a:pt x="583097" y="1193851"/>
                  </a:lnTo>
                  <a:lnTo>
                    <a:pt x="581383" y="1228724"/>
                  </a:lnTo>
                  <a:lnTo>
                    <a:pt x="577919" y="1263754"/>
                  </a:lnTo>
                  <a:lnTo>
                    <a:pt x="573055" y="1298919"/>
                  </a:lnTo>
                  <a:lnTo>
                    <a:pt x="567146" y="1334197"/>
                  </a:lnTo>
                  <a:lnTo>
                    <a:pt x="546663" y="1440494"/>
                  </a:lnTo>
                  <a:lnTo>
                    <a:pt x="540092" y="1476009"/>
                  </a:lnTo>
                  <a:lnTo>
                    <a:pt x="534236" y="1511528"/>
                  </a:lnTo>
                  <a:lnTo>
                    <a:pt x="529449" y="1547032"/>
                  </a:lnTo>
                  <a:lnTo>
                    <a:pt x="526082" y="1582497"/>
                  </a:lnTo>
                  <a:lnTo>
                    <a:pt x="524489" y="1617903"/>
                  </a:lnTo>
                  <a:lnTo>
                    <a:pt x="525020" y="1653227"/>
                  </a:lnTo>
                  <a:lnTo>
                    <a:pt x="533869" y="1723545"/>
                  </a:lnTo>
                  <a:lnTo>
                    <a:pt x="555449" y="1793277"/>
                  </a:lnTo>
                  <a:lnTo>
                    <a:pt x="571893" y="1827871"/>
                  </a:lnTo>
                  <a:lnTo>
                    <a:pt x="592578" y="1862252"/>
                  </a:lnTo>
                  <a:lnTo>
                    <a:pt x="617854" y="1896402"/>
                  </a:lnTo>
                  <a:lnTo>
                    <a:pt x="648076" y="1930297"/>
                  </a:lnTo>
                  <a:lnTo>
                    <a:pt x="683594" y="1963916"/>
                  </a:lnTo>
                  <a:lnTo>
                    <a:pt x="724762" y="1997237"/>
                  </a:lnTo>
                  <a:lnTo>
                    <a:pt x="771932" y="2030239"/>
                  </a:lnTo>
                  <a:lnTo>
                    <a:pt x="808295" y="2052429"/>
                  </a:lnTo>
                  <a:lnTo>
                    <a:pt x="808296" y="0"/>
                  </a:lnTo>
                  <a:lnTo>
                    <a:pt x="6472" y="14"/>
                  </a:lnTo>
                  <a:close/>
                </a:path>
              </a:pathLst>
            </a:custGeom>
            <a:solidFill>
              <a:srgbClr val="B3A7A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25" y="4357869"/>
            <a:ext cx="2095923" cy="2500207"/>
            <a:chOff x="-39" y="6536803"/>
            <a:chExt cx="3143885" cy="3750310"/>
          </a:xfrm>
        </p:grpSpPr>
        <p:sp>
          <p:nvSpPr>
            <p:cNvPr id="9" name="object 9"/>
            <p:cNvSpPr/>
            <p:nvPr/>
          </p:nvSpPr>
          <p:spPr>
            <a:xfrm>
              <a:off x="204762" y="7989057"/>
              <a:ext cx="2939415" cy="2298065"/>
            </a:xfrm>
            <a:custGeom>
              <a:avLst/>
              <a:gdLst/>
              <a:ahLst/>
              <a:cxnLst/>
              <a:rect l="l" t="t" r="r" b="b"/>
              <a:pathLst>
                <a:path w="2939415" h="2298065">
                  <a:moveTo>
                    <a:pt x="2938962" y="2297944"/>
                  </a:moveTo>
                  <a:lnTo>
                    <a:pt x="2902533" y="2245264"/>
                  </a:lnTo>
                  <a:lnTo>
                    <a:pt x="2863097" y="2192019"/>
                  </a:lnTo>
                  <a:lnTo>
                    <a:pt x="2820326" y="2137942"/>
                  </a:lnTo>
                  <a:lnTo>
                    <a:pt x="2737530" y="2041829"/>
                  </a:lnTo>
                  <a:lnTo>
                    <a:pt x="2700293" y="2003529"/>
                  </a:lnTo>
                  <a:lnTo>
                    <a:pt x="2662399" y="1967989"/>
                  </a:lnTo>
                  <a:lnTo>
                    <a:pt x="2623898" y="1935073"/>
                  </a:lnTo>
                  <a:lnTo>
                    <a:pt x="2584839" y="1904648"/>
                  </a:lnTo>
                  <a:lnTo>
                    <a:pt x="2545275" y="1876579"/>
                  </a:lnTo>
                  <a:lnTo>
                    <a:pt x="2505254" y="1850733"/>
                  </a:lnTo>
                  <a:lnTo>
                    <a:pt x="2464828" y="1826974"/>
                  </a:lnTo>
                  <a:lnTo>
                    <a:pt x="2424047" y="1805170"/>
                  </a:lnTo>
                  <a:lnTo>
                    <a:pt x="2341622" y="1766886"/>
                  </a:lnTo>
                  <a:lnTo>
                    <a:pt x="2258383" y="1734807"/>
                  </a:lnTo>
                  <a:lnTo>
                    <a:pt x="2174732" y="1707860"/>
                  </a:lnTo>
                  <a:lnTo>
                    <a:pt x="2049368" y="1674715"/>
                  </a:lnTo>
                  <a:lnTo>
                    <a:pt x="1725343" y="1603420"/>
                  </a:lnTo>
                  <a:lnTo>
                    <a:pt x="1611573" y="1572763"/>
                  </a:lnTo>
                  <a:lnTo>
                    <a:pt x="1539165" y="1548230"/>
                  </a:lnTo>
                  <a:lnTo>
                    <a:pt x="1469978" y="1519168"/>
                  </a:lnTo>
                  <a:lnTo>
                    <a:pt x="1404416" y="1484504"/>
                  </a:lnTo>
                  <a:lnTo>
                    <a:pt x="1342884" y="1443164"/>
                  </a:lnTo>
                  <a:lnTo>
                    <a:pt x="1285783" y="1394076"/>
                  </a:lnTo>
                  <a:lnTo>
                    <a:pt x="1259021" y="1366290"/>
                  </a:lnTo>
                  <a:lnTo>
                    <a:pt x="1233519" y="1336165"/>
                  </a:lnTo>
                  <a:lnTo>
                    <a:pt x="1209326" y="1303565"/>
                  </a:lnTo>
                  <a:lnTo>
                    <a:pt x="1171561" y="1244704"/>
                  </a:lnTo>
                  <a:lnTo>
                    <a:pt x="1138339" y="1182910"/>
                  </a:lnTo>
                  <a:lnTo>
                    <a:pt x="1108921" y="1118638"/>
                  </a:lnTo>
                  <a:lnTo>
                    <a:pt x="1070315" y="1018581"/>
                  </a:lnTo>
                  <a:lnTo>
                    <a:pt x="935155" y="603577"/>
                  </a:lnTo>
                  <a:lnTo>
                    <a:pt x="893740" y="503813"/>
                  </a:lnTo>
                  <a:lnTo>
                    <a:pt x="861826" y="439802"/>
                  </a:lnTo>
                  <a:lnTo>
                    <a:pt x="825607" y="378321"/>
                  </a:lnTo>
                  <a:lnTo>
                    <a:pt x="784346" y="319824"/>
                  </a:lnTo>
                  <a:lnTo>
                    <a:pt x="737308" y="264767"/>
                  </a:lnTo>
                  <a:lnTo>
                    <a:pt x="683753" y="213606"/>
                  </a:lnTo>
                  <a:lnTo>
                    <a:pt x="622946" y="166795"/>
                  </a:lnTo>
                  <a:lnTo>
                    <a:pt x="589592" y="145163"/>
                  </a:lnTo>
                  <a:lnTo>
                    <a:pt x="554149" y="124789"/>
                  </a:lnTo>
                  <a:lnTo>
                    <a:pt x="516523" y="105731"/>
                  </a:lnTo>
                  <a:lnTo>
                    <a:pt x="476624" y="88044"/>
                  </a:lnTo>
                  <a:lnTo>
                    <a:pt x="434359" y="71787"/>
                  </a:lnTo>
                  <a:lnTo>
                    <a:pt x="389635" y="57016"/>
                  </a:lnTo>
                  <a:lnTo>
                    <a:pt x="342361" y="43787"/>
                  </a:lnTo>
                  <a:lnTo>
                    <a:pt x="292445" y="32158"/>
                  </a:lnTo>
                  <a:lnTo>
                    <a:pt x="239794" y="22185"/>
                  </a:lnTo>
                  <a:lnTo>
                    <a:pt x="184316" y="13927"/>
                  </a:lnTo>
                  <a:lnTo>
                    <a:pt x="125919" y="7438"/>
                  </a:lnTo>
                  <a:lnTo>
                    <a:pt x="64511" y="2777"/>
                  </a:lnTo>
                  <a:lnTo>
                    <a:pt x="0" y="0"/>
                  </a:lnTo>
                  <a:lnTo>
                    <a:pt x="97922" y="2297940"/>
                  </a:lnTo>
                  <a:lnTo>
                    <a:pt x="2938962" y="2297944"/>
                  </a:lnTo>
                  <a:close/>
                </a:path>
              </a:pathLst>
            </a:custGeom>
            <a:solidFill>
              <a:srgbClr val="E2E0D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9409" y="8717400"/>
              <a:ext cx="2202180" cy="1569720"/>
            </a:xfrm>
            <a:custGeom>
              <a:avLst/>
              <a:gdLst/>
              <a:ahLst/>
              <a:cxnLst/>
              <a:rect l="l" t="t" r="r" b="b"/>
              <a:pathLst>
                <a:path w="2202180" h="1569720">
                  <a:moveTo>
                    <a:pt x="2202001" y="1569599"/>
                  </a:moveTo>
                  <a:lnTo>
                    <a:pt x="2170729" y="1514013"/>
                  </a:lnTo>
                  <a:lnTo>
                    <a:pt x="2139487" y="1465182"/>
                  </a:lnTo>
                  <a:lnTo>
                    <a:pt x="2103981" y="1415425"/>
                  </a:lnTo>
                  <a:lnTo>
                    <a:pt x="2063826" y="1364749"/>
                  </a:lnTo>
                  <a:lnTo>
                    <a:pt x="2018638" y="1313161"/>
                  </a:lnTo>
                  <a:lnTo>
                    <a:pt x="1968032" y="1260665"/>
                  </a:lnTo>
                  <a:lnTo>
                    <a:pt x="1927994" y="1222678"/>
                  </a:lnTo>
                  <a:lnTo>
                    <a:pt x="1887244" y="1189038"/>
                  </a:lnTo>
                  <a:lnTo>
                    <a:pt x="1845875" y="1159434"/>
                  </a:lnTo>
                  <a:lnTo>
                    <a:pt x="1803977" y="1133552"/>
                  </a:lnTo>
                  <a:lnTo>
                    <a:pt x="1761642" y="1111079"/>
                  </a:lnTo>
                  <a:lnTo>
                    <a:pt x="1718962" y="1091704"/>
                  </a:lnTo>
                  <a:lnTo>
                    <a:pt x="1676028" y="1075113"/>
                  </a:lnTo>
                  <a:lnTo>
                    <a:pt x="1632932" y="1060993"/>
                  </a:lnTo>
                  <a:lnTo>
                    <a:pt x="1589765" y="1049032"/>
                  </a:lnTo>
                  <a:lnTo>
                    <a:pt x="1546618" y="1038918"/>
                  </a:lnTo>
                  <a:lnTo>
                    <a:pt x="1460754" y="1022976"/>
                  </a:lnTo>
                  <a:lnTo>
                    <a:pt x="1252864" y="993539"/>
                  </a:lnTo>
                  <a:lnTo>
                    <a:pt x="1174338" y="979365"/>
                  </a:lnTo>
                  <a:lnTo>
                    <a:pt x="1136433" y="970513"/>
                  </a:lnTo>
                  <a:lnTo>
                    <a:pt x="1099556" y="960067"/>
                  </a:lnTo>
                  <a:lnTo>
                    <a:pt x="1029251" y="933143"/>
                  </a:lnTo>
                  <a:lnTo>
                    <a:pt x="964155" y="896092"/>
                  </a:lnTo>
                  <a:lnTo>
                    <a:pt x="933789" y="872987"/>
                  </a:lnTo>
                  <a:lnTo>
                    <a:pt x="905000" y="846412"/>
                  </a:lnTo>
                  <a:lnTo>
                    <a:pt x="877879" y="816055"/>
                  </a:lnTo>
                  <a:lnTo>
                    <a:pt x="836889" y="759371"/>
                  </a:lnTo>
                  <a:lnTo>
                    <a:pt x="801793" y="698207"/>
                  </a:lnTo>
                  <a:lnTo>
                    <a:pt x="756820" y="600515"/>
                  </a:lnTo>
                  <a:lnTo>
                    <a:pt x="675365" y="397615"/>
                  </a:lnTo>
                  <a:lnTo>
                    <a:pt x="645061" y="331870"/>
                  </a:lnTo>
                  <a:lnTo>
                    <a:pt x="610605" y="268941"/>
                  </a:lnTo>
                  <a:lnTo>
                    <a:pt x="570451" y="209949"/>
                  </a:lnTo>
                  <a:lnTo>
                    <a:pt x="523054" y="156018"/>
                  </a:lnTo>
                  <a:lnTo>
                    <a:pt x="466868" y="108268"/>
                  </a:lnTo>
                  <a:lnTo>
                    <a:pt x="434996" y="87063"/>
                  </a:lnTo>
                  <a:lnTo>
                    <a:pt x="400346" y="67824"/>
                  </a:lnTo>
                  <a:lnTo>
                    <a:pt x="362727" y="50692"/>
                  </a:lnTo>
                  <a:lnTo>
                    <a:pt x="321945" y="35807"/>
                  </a:lnTo>
                  <a:lnTo>
                    <a:pt x="277806" y="23309"/>
                  </a:lnTo>
                  <a:lnTo>
                    <a:pt x="230117" y="13340"/>
                  </a:lnTo>
                  <a:lnTo>
                    <a:pt x="178685" y="6038"/>
                  </a:lnTo>
                  <a:lnTo>
                    <a:pt x="123317" y="1544"/>
                  </a:lnTo>
                  <a:lnTo>
                    <a:pt x="63819" y="0"/>
                  </a:lnTo>
                  <a:lnTo>
                    <a:pt x="0" y="1544"/>
                  </a:lnTo>
                  <a:lnTo>
                    <a:pt x="185089" y="1569597"/>
                  </a:lnTo>
                  <a:lnTo>
                    <a:pt x="2202001" y="1569599"/>
                  </a:lnTo>
                  <a:close/>
                </a:path>
              </a:pathLst>
            </a:custGeom>
            <a:solidFill>
              <a:srgbClr val="D1B4B3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-39" y="6536803"/>
              <a:ext cx="634365" cy="3146425"/>
            </a:xfrm>
            <a:custGeom>
              <a:avLst/>
              <a:gdLst/>
              <a:ahLst/>
              <a:cxnLst/>
              <a:rect l="l" t="t" r="r" b="b"/>
              <a:pathLst>
                <a:path w="634365" h="3146425">
                  <a:moveTo>
                    <a:pt x="579058" y="3145992"/>
                  </a:moveTo>
                  <a:lnTo>
                    <a:pt x="591622" y="3121280"/>
                  </a:lnTo>
                  <a:lnTo>
                    <a:pt x="616346" y="3056412"/>
                  </a:lnTo>
                  <a:lnTo>
                    <a:pt x="633746" y="2965338"/>
                  </a:lnTo>
                  <a:lnTo>
                    <a:pt x="624342" y="2862001"/>
                  </a:lnTo>
                  <a:lnTo>
                    <a:pt x="609436" y="2820877"/>
                  </a:lnTo>
                  <a:lnTo>
                    <a:pt x="589706" y="2780040"/>
                  </a:lnTo>
                  <a:lnTo>
                    <a:pt x="566460" y="2739330"/>
                  </a:lnTo>
                  <a:lnTo>
                    <a:pt x="488719" y="2616383"/>
                  </a:lnTo>
                  <a:lnTo>
                    <a:pt x="464501" y="2574601"/>
                  </a:lnTo>
                  <a:lnTo>
                    <a:pt x="443313" y="2532154"/>
                  </a:lnTo>
                  <a:lnTo>
                    <a:pt x="426465" y="2488885"/>
                  </a:lnTo>
                  <a:lnTo>
                    <a:pt x="415264" y="2444635"/>
                  </a:lnTo>
                  <a:lnTo>
                    <a:pt x="411021" y="2399245"/>
                  </a:lnTo>
                  <a:lnTo>
                    <a:pt x="415044" y="2352559"/>
                  </a:lnTo>
                  <a:lnTo>
                    <a:pt x="422988" y="2317305"/>
                  </a:lnTo>
                  <a:lnTo>
                    <a:pt x="433567" y="2282384"/>
                  </a:lnTo>
                  <a:lnTo>
                    <a:pt x="446253" y="2247409"/>
                  </a:lnTo>
                  <a:lnTo>
                    <a:pt x="507489" y="2099248"/>
                  </a:lnTo>
                  <a:lnTo>
                    <a:pt x="522777" y="2058211"/>
                  </a:lnTo>
                  <a:lnTo>
                    <a:pt x="536999" y="2014803"/>
                  </a:lnTo>
                  <a:lnTo>
                    <a:pt x="549625" y="1968637"/>
                  </a:lnTo>
                  <a:lnTo>
                    <a:pt x="560128" y="1919328"/>
                  </a:lnTo>
                  <a:lnTo>
                    <a:pt x="567977" y="1866488"/>
                  </a:lnTo>
                  <a:lnTo>
                    <a:pt x="572645" y="1809732"/>
                  </a:lnTo>
                  <a:lnTo>
                    <a:pt x="573602" y="1748674"/>
                  </a:lnTo>
                  <a:lnTo>
                    <a:pt x="570320" y="1682927"/>
                  </a:lnTo>
                  <a:lnTo>
                    <a:pt x="562269" y="1612104"/>
                  </a:lnTo>
                  <a:lnTo>
                    <a:pt x="552637" y="1558034"/>
                  </a:lnTo>
                  <a:lnTo>
                    <a:pt x="538860" y="1507943"/>
                  </a:lnTo>
                  <a:lnTo>
                    <a:pt x="521405" y="1461484"/>
                  </a:lnTo>
                  <a:lnTo>
                    <a:pt x="500737" y="1418311"/>
                  </a:lnTo>
                  <a:lnTo>
                    <a:pt x="477323" y="1378078"/>
                  </a:lnTo>
                  <a:lnTo>
                    <a:pt x="451628" y="1340437"/>
                  </a:lnTo>
                  <a:lnTo>
                    <a:pt x="424119" y="1305043"/>
                  </a:lnTo>
                  <a:lnTo>
                    <a:pt x="395261" y="1271549"/>
                  </a:lnTo>
                  <a:lnTo>
                    <a:pt x="365521" y="1239607"/>
                  </a:lnTo>
                  <a:lnTo>
                    <a:pt x="247058" y="1120443"/>
                  </a:lnTo>
                  <a:lnTo>
                    <a:pt x="219897" y="1091070"/>
                  </a:lnTo>
                  <a:lnTo>
                    <a:pt x="194650" y="1061170"/>
                  </a:lnTo>
                  <a:lnTo>
                    <a:pt x="171783" y="1030399"/>
                  </a:lnTo>
                  <a:lnTo>
                    <a:pt x="135054" y="964851"/>
                  </a:lnTo>
                  <a:lnTo>
                    <a:pt x="113438" y="891655"/>
                  </a:lnTo>
                  <a:lnTo>
                    <a:pt x="109462" y="851322"/>
                  </a:lnTo>
                  <a:lnTo>
                    <a:pt x="109480" y="816613"/>
                  </a:lnTo>
                  <a:lnTo>
                    <a:pt x="117017" y="747174"/>
                  </a:lnTo>
                  <a:lnTo>
                    <a:pt x="131802" y="677659"/>
                  </a:lnTo>
                  <a:lnTo>
                    <a:pt x="178804" y="503129"/>
                  </a:lnTo>
                  <a:lnTo>
                    <a:pt x="186622" y="468034"/>
                  </a:lnTo>
                  <a:lnTo>
                    <a:pt x="192949" y="432859"/>
                  </a:lnTo>
                  <a:lnTo>
                    <a:pt x="197372" y="397595"/>
                  </a:lnTo>
                  <a:lnTo>
                    <a:pt x="199478" y="362235"/>
                  </a:lnTo>
                  <a:lnTo>
                    <a:pt x="198854" y="326771"/>
                  </a:lnTo>
                  <a:lnTo>
                    <a:pt x="187767" y="255501"/>
                  </a:lnTo>
                  <a:lnTo>
                    <a:pt x="160806" y="183724"/>
                  </a:lnTo>
                  <a:lnTo>
                    <a:pt x="140341" y="147625"/>
                  </a:lnTo>
                  <a:lnTo>
                    <a:pt x="114669" y="111377"/>
                  </a:lnTo>
                  <a:lnTo>
                    <a:pt x="83376" y="74971"/>
                  </a:lnTo>
                  <a:lnTo>
                    <a:pt x="46051" y="38400"/>
                  </a:lnTo>
                  <a:lnTo>
                    <a:pt x="10" y="0"/>
                  </a:lnTo>
                  <a:lnTo>
                    <a:pt x="0" y="2807343"/>
                  </a:lnTo>
                  <a:lnTo>
                    <a:pt x="579058" y="3145992"/>
                  </a:lnTo>
                  <a:close/>
                </a:path>
              </a:pathLst>
            </a:custGeom>
            <a:solidFill>
              <a:srgbClr val="E6D2CA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-18" y="8133322"/>
              <a:ext cx="767715" cy="2153920"/>
            </a:xfrm>
            <a:custGeom>
              <a:avLst/>
              <a:gdLst/>
              <a:ahLst/>
              <a:cxnLst/>
              <a:rect l="l" t="t" r="r" b="b"/>
              <a:pathLst>
                <a:path w="767715" h="2153920">
                  <a:moveTo>
                    <a:pt x="763317" y="2153687"/>
                  </a:moveTo>
                  <a:lnTo>
                    <a:pt x="764277" y="2145226"/>
                  </a:lnTo>
                  <a:lnTo>
                    <a:pt x="767430" y="2091154"/>
                  </a:lnTo>
                  <a:lnTo>
                    <a:pt x="767569" y="2033813"/>
                  </a:lnTo>
                  <a:lnTo>
                    <a:pt x="764319" y="1972951"/>
                  </a:lnTo>
                  <a:lnTo>
                    <a:pt x="757306" y="1908320"/>
                  </a:lnTo>
                  <a:lnTo>
                    <a:pt x="746154" y="1839671"/>
                  </a:lnTo>
                  <a:lnTo>
                    <a:pt x="734917" y="1787495"/>
                  </a:lnTo>
                  <a:lnTo>
                    <a:pt x="720397" y="1738741"/>
                  </a:lnTo>
                  <a:lnTo>
                    <a:pt x="702901" y="1693159"/>
                  </a:lnTo>
                  <a:lnTo>
                    <a:pt x="682736" y="1650500"/>
                  </a:lnTo>
                  <a:lnTo>
                    <a:pt x="660211" y="1610512"/>
                  </a:lnTo>
                  <a:lnTo>
                    <a:pt x="635632" y="1572947"/>
                  </a:lnTo>
                  <a:lnTo>
                    <a:pt x="609308" y="1537554"/>
                  </a:lnTo>
                  <a:lnTo>
                    <a:pt x="581546" y="1504083"/>
                  </a:lnTo>
                  <a:lnTo>
                    <a:pt x="552653" y="1472285"/>
                  </a:lnTo>
                  <a:lnTo>
                    <a:pt x="522937" y="1441910"/>
                  </a:lnTo>
                  <a:lnTo>
                    <a:pt x="492705" y="1412706"/>
                  </a:lnTo>
                  <a:lnTo>
                    <a:pt x="462266" y="1384425"/>
                  </a:lnTo>
                  <a:lnTo>
                    <a:pt x="431927" y="1356817"/>
                  </a:lnTo>
                  <a:lnTo>
                    <a:pt x="401995" y="1329632"/>
                  </a:lnTo>
                  <a:lnTo>
                    <a:pt x="372778" y="1302619"/>
                  </a:lnTo>
                  <a:lnTo>
                    <a:pt x="344584" y="1275529"/>
                  </a:lnTo>
                  <a:lnTo>
                    <a:pt x="317719" y="1248111"/>
                  </a:lnTo>
                  <a:lnTo>
                    <a:pt x="269211" y="1191295"/>
                  </a:lnTo>
                  <a:lnTo>
                    <a:pt x="229713" y="1130171"/>
                  </a:lnTo>
                  <a:lnTo>
                    <a:pt x="201687" y="1062738"/>
                  </a:lnTo>
                  <a:lnTo>
                    <a:pt x="187594" y="986998"/>
                  </a:lnTo>
                  <a:lnTo>
                    <a:pt x="185923" y="951356"/>
                  </a:lnTo>
                  <a:lnTo>
                    <a:pt x="186711" y="915605"/>
                  </a:lnTo>
                  <a:lnTo>
                    <a:pt x="194313" y="843810"/>
                  </a:lnTo>
                  <a:lnTo>
                    <a:pt x="207694" y="771679"/>
                  </a:lnTo>
                  <a:lnTo>
                    <a:pt x="240963" y="626674"/>
                  </a:lnTo>
                  <a:lnTo>
                    <a:pt x="248662" y="590316"/>
                  </a:lnTo>
                  <a:lnTo>
                    <a:pt x="255438" y="553932"/>
                  </a:lnTo>
                  <a:lnTo>
                    <a:pt x="260951" y="517530"/>
                  </a:lnTo>
                  <a:lnTo>
                    <a:pt x="264864" y="481118"/>
                  </a:lnTo>
                  <a:lnTo>
                    <a:pt x="266838" y="444706"/>
                  </a:lnTo>
                  <a:lnTo>
                    <a:pt x="266536" y="408300"/>
                  </a:lnTo>
                  <a:lnTo>
                    <a:pt x="257745" y="335543"/>
                  </a:lnTo>
                  <a:lnTo>
                    <a:pt x="235786" y="262913"/>
                  </a:lnTo>
                  <a:lnTo>
                    <a:pt x="219022" y="226666"/>
                  </a:lnTo>
                  <a:lnTo>
                    <a:pt x="197951" y="190476"/>
                  </a:lnTo>
                  <a:lnTo>
                    <a:pt x="172235" y="154351"/>
                  </a:lnTo>
                  <a:lnTo>
                    <a:pt x="141535" y="118299"/>
                  </a:lnTo>
                  <a:lnTo>
                    <a:pt x="105512" y="82328"/>
                  </a:lnTo>
                  <a:lnTo>
                    <a:pt x="63830" y="46448"/>
                  </a:lnTo>
                  <a:lnTo>
                    <a:pt x="16148" y="10665"/>
                  </a:lnTo>
                  <a:lnTo>
                    <a:pt x="0" y="0"/>
                  </a:lnTo>
                  <a:lnTo>
                    <a:pt x="19" y="2153676"/>
                  </a:lnTo>
                  <a:lnTo>
                    <a:pt x="763317" y="2153687"/>
                  </a:lnTo>
                  <a:close/>
                </a:path>
              </a:pathLst>
            </a:custGeom>
            <a:solidFill>
              <a:srgbClr val="B3A7A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3" name="object 13"/>
          <p:cNvSpPr/>
          <p:nvPr/>
        </p:nvSpPr>
        <p:spPr>
          <a:xfrm>
            <a:off x="965200" y="2070100"/>
            <a:ext cx="9906000" cy="1790700"/>
          </a:xfrm>
          <a:custGeom>
            <a:avLst/>
            <a:gdLst/>
            <a:ahLst/>
            <a:cxnLst/>
            <a:rect l="l" t="t" r="r" b="b"/>
            <a:pathLst>
              <a:path w="14859000" h="2686050">
                <a:moveTo>
                  <a:pt x="14776831" y="0"/>
                </a:moveTo>
                <a:lnTo>
                  <a:pt x="82168" y="0"/>
                </a:lnTo>
                <a:lnTo>
                  <a:pt x="50202" y="5105"/>
                </a:lnTo>
                <a:lnTo>
                  <a:pt x="24082" y="19034"/>
                </a:lnTo>
                <a:lnTo>
                  <a:pt x="6463" y="39701"/>
                </a:lnTo>
                <a:lnTo>
                  <a:pt x="0" y="65024"/>
                </a:lnTo>
                <a:lnTo>
                  <a:pt x="0" y="2621026"/>
                </a:lnTo>
                <a:lnTo>
                  <a:pt x="13823" y="2657101"/>
                </a:lnTo>
                <a:lnTo>
                  <a:pt x="50768" y="2681097"/>
                </a:lnTo>
                <a:lnTo>
                  <a:pt x="82168" y="2686050"/>
                </a:lnTo>
                <a:lnTo>
                  <a:pt x="14776831" y="2686050"/>
                </a:lnTo>
                <a:lnTo>
                  <a:pt x="14808797" y="2680944"/>
                </a:lnTo>
                <a:lnTo>
                  <a:pt x="14834917" y="2667015"/>
                </a:lnTo>
                <a:lnTo>
                  <a:pt x="14852536" y="2646348"/>
                </a:lnTo>
                <a:lnTo>
                  <a:pt x="14859000" y="2621026"/>
                </a:lnTo>
                <a:lnTo>
                  <a:pt x="14859000" y="65024"/>
                </a:lnTo>
                <a:lnTo>
                  <a:pt x="14845176" y="28948"/>
                </a:lnTo>
                <a:lnTo>
                  <a:pt x="14808231" y="4952"/>
                </a:lnTo>
                <a:lnTo>
                  <a:pt x="147768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4" name="object 14"/>
          <p:cNvSpPr/>
          <p:nvPr/>
        </p:nvSpPr>
        <p:spPr>
          <a:xfrm>
            <a:off x="889000" y="4133850"/>
            <a:ext cx="9982200" cy="1936750"/>
          </a:xfrm>
          <a:custGeom>
            <a:avLst/>
            <a:gdLst/>
            <a:ahLst/>
            <a:cxnLst/>
            <a:rect l="l" t="t" r="r" b="b"/>
            <a:pathLst>
              <a:path w="14973300" h="2905125">
                <a:moveTo>
                  <a:pt x="14890496" y="0"/>
                </a:moveTo>
                <a:lnTo>
                  <a:pt x="82803" y="0"/>
                </a:lnTo>
                <a:lnTo>
                  <a:pt x="50577" y="5528"/>
                </a:lnTo>
                <a:lnTo>
                  <a:pt x="24256" y="20605"/>
                </a:lnTo>
                <a:lnTo>
                  <a:pt x="6508" y="42969"/>
                </a:lnTo>
                <a:lnTo>
                  <a:pt x="0" y="70358"/>
                </a:lnTo>
                <a:lnTo>
                  <a:pt x="0" y="2834792"/>
                </a:lnTo>
                <a:lnTo>
                  <a:pt x="13930" y="2873811"/>
                </a:lnTo>
                <a:lnTo>
                  <a:pt x="51101" y="2899768"/>
                </a:lnTo>
                <a:lnTo>
                  <a:pt x="82803" y="2905125"/>
                </a:lnTo>
                <a:lnTo>
                  <a:pt x="14890496" y="2905125"/>
                </a:lnTo>
                <a:lnTo>
                  <a:pt x="14922722" y="2899598"/>
                </a:lnTo>
                <a:lnTo>
                  <a:pt x="14949042" y="2884527"/>
                </a:lnTo>
                <a:lnTo>
                  <a:pt x="14966791" y="2862171"/>
                </a:lnTo>
                <a:lnTo>
                  <a:pt x="14973300" y="2834792"/>
                </a:lnTo>
                <a:lnTo>
                  <a:pt x="14973300" y="70358"/>
                </a:lnTo>
                <a:lnTo>
                  <a:pt x="14959369" y="31299"/>
                </a:lnTo>
                <a:lnTo>
                  <a:pt x="14922198" y="5334"/>
                </a:lnTo>
                <a:lnTo>
                  <a:pt x="14890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5" name="object 15"/>
          <p:cNvSpPr txBox="1"/>
          <p:nvPr/>
        </p:nvSpPr>
        <p:spPr>
          <a:xfrm>
            <a:off x="1214120" y="2673138"/>
            <a:ext cx="9446683" cy="116459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410654" indent="-402187">
              <a:spcBef>
                <a:spcPts val="83"/>
              </a:spcBef>
              <a:buClr>
                <a:srgbClr val="050507"/>
              </a:buClr>
              <a:buFont typeface="Times New Roman"/>
              <a:buAutoNum type="romanUcPeriod"/>
              <a:tabLst>
                <a:tab pos="410654" algn="l"/>
              </a:tabLst>
            </a:pP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Rise</a:t>
            </a:r>
            <a:r>
              <a:rPr sz="1833" b="1" spc="5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of</a:t>
            </a:r>
            <a:r>
              <a:rPr sz="1833" b="1" spc="5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LLMs</a:t>
            </a:r>
            <a:r>
              <a:rPr sz="1833" b="1" spc="6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in</a:t>
            </a:r>
            <a:r>
              <a:rPr sz="1833" b="1" spc="9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Decision-Making:</a:t>
            </a:r>
            <a:r>
              <a:rPr sz="1833" b="1" spc="6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increasingly</a:t>
            </a:r>
            <a:r>
              <a:rPr sz="1833" spc="5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used</a:t>
            </a:r>
            <a:r>
              <a:rPr sz="1833" spc="5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in</a:t>
            </a:r>
            <a:r>
              <a:rPr sz="1833" spc="8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business;</a:t>
            </a:r>
            <a:r>
              <a:rPr sz="1833" spc="6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3</a:t>
            </a:r>
            <a:r>
              <a:rPr sz="1833" spc="6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billion</a:t>
            </a:r>
            <a:r>
              <a:rPr sz="1833" spc="6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/month</a:t>
            </a:r>
            <a:r>
              <a:rPr sz="1833" spc="76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spc="-7" dirty="0">
                <a:solidFill>
                  <a:srgbClr val="050507"/>
                </a:solidFill>
                <a:latin typeface="Times New Roman"/>
                <a:cs typeface="Times New Roman"/>
              </a:rPr>
              <a:t>visits</a:t>
            </a:r>
            <a:endParaRPr sz="1833">
              <a:latin typeface="Times New Roman"/>
              <a:cs typeface="Times New Roman"/>
            </a:endParaRPr>
          </a:p>
          <a:p>
            <a:pPr marL="410654" indent="-402187">
              <a:spcBef>
                <a:spcPts val="53"/>
              </a:spcBef>
              <a:buAutoNum type="romanUcPeriod"/>
              <a:tabLst>
                <a:tab pos="410654" algn="l"/>
              </a:tabLst>
            </a:pP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Potential</a:t>
            </a:r>
            <a:r>
              <a:rPr sz="1833" b="1" spc="5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for</a:t>
            </a:r>
            <a:r>
              <a:rPr sz="1833" b="1" spc="3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Bias</a:t>
            </a:r>
            <a:r>
              <a:rPr sz="1833" b="1" spc="6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in</a:t>
            </a:r>
            <a:r>
              <a:rPr sz="1833" b="1" spc="9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LLMs:</a:t>
            </a:r>
            <a:r>
              <a:rPr sz="1833" b="1" spc="6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learn</a:t>
            </a:r>
            <a:r>
              <a:rPr sz="1833" spc="6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from</a:t>
            </a:r>
            <a:r>
              <a:rPr sz="1833" spc="5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human</a:t>
            </a:r>
            <a:r>
              <a:rPr sz="1833" spc="6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data</a:t>
            </a:r>
            <a:r>
              <a:rPr sz="1833" spc="3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&amp;</a:t>
            </a:r>
            <a:r>
              <a:rPr sz="1833" spc="7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feedback;</a:t>
            </a:r>
            <a:r>
              <a:rPr sz="1833" spc="6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important</a:t>
            </a:r>
            <a:r>
              <a:rPr sz="1833" spc="5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for</a:t>
            </a:r>
            <a:r>
              <a:rPr sz="1833" spc="76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decision</a:t>
            </a:r>
            <a:r>
              <a:rPr sz="1833" spc="4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spc="-7" dirty="0">
                <a:solidFill>
                  <a:srgbClr val="050507"/>
                </a:solidFill>
                <a:latin typeface="Times New Roman"/>
                <a:cs typeface="Times New Roman"/>
              </a:rPr>
              <a:t>biases</a:t>
            </a:r>
            <a:endParaRPr sz="1833">
              <a:latin typeface="Times New Roman"/>
              <a:cs typeface="Times New Roman"/>
            </a:endParaRPr>
          </a:p>
          <a:p>
            <a:pPr marL="409807" indent="-401340">
              <a:spcBef>
                <a:spcPts val="53"/>
              </a:spcBef>
              <a:buAutoNum type="romanUcPeriod"/>
              <a:tabLst>
                <a:tab pos="409807" algn="l"/>
              </a:tabLst>
            </a:pP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Relevance</a:t>
            </a:r>
            <a:r>
              <a:rPr sz="1833" b="1" spc="9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to</a:t>
            </a:r>
            <a:r>
              <a:rPr sz="1833" b="1" spc="6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Operations</a:t>
            </a:r>
            <a:r>
              <a:rPr sz="1833" b="1" spc="9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Management</a:t>
            </a:r>
            <a:r>
              <a:rPr sz="1833" b="1" spc="10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(OM):</a:t>
            </a:r>
            <a:r>
              <a:rPr sz="1833" b="1" spc="9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i="1" dirty="0">
                <a:solidFill>
                  <a:srgbClr val="050507"/>
                </a:solidFill>
                <a:latin typeface="Times New Roman"/>
                <a:cs typeface="Times New Roman"/>
              </a:rPr>
              <a:t>The</a:t>
            </a:r>
            <a:r>
              <a:rPr sz="1833" i="1" spc="6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i="1" dirty="0">
                <a:solidFill>
                  <a:srgbClr val="050507"/>
                </a:solidFill>
                <a:latin typeface="Times New Roman"/>
                <a:cs typeface="Times New Roman"/>
              </a:rPr>
              <a:t>Handbook</a:t>
            </a:r>
            <a:r>
              <a:rPr sz="1833" i="1" spc="10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i="1" dirty="0">
                <a:solidFill>
                  <a:srgbClr val="050507"/>
                </a:solidFill>
                <a:latin typeface="Times New Roman"/>
                <a:cs typeface="Times New Roman"/>
              </a:rPr>
              <a:t>of</a:t>
            </a:r>
            <a:r>
              <a:rPr sz="1833" i="1" spc="6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i="1" dirty="0">
                <a:solidFill>
                  <a:srgbClr val="050507"/>
                </a:solidFill>
                <a:latin typeface="Times New Roman"/>
                <a:cs typeface="Times New Roman"/>
              </a:rPr>
              <a:t>Behavioral</a:t>
            </a:r>
            <a:r>
              <a:rPr sz="1833" i="1" spc="10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i="1" spc="-7" dirty="0">
                <a:solidFill>
                  <a:srgbClr val="050507"/>
                </a:solidFill>
                <a:latin typeface="Times New Roman"/>
                <a:cs typeface="Times New Roman"/>
              </a:rPr>
              <a:t>Operations</a:t>
            </a:r>
            <a:endParaRPr sz="1833">
              <a:latin typeface="Times New Roman"/>
              <a:cs typeface="Times New Roman"/>
            </a:endParaRPr>
          </a:p>
          <a:p>
            <a:pPr marL="410231" indent="-401763">
              <a:buAutoNum type="romanUcPeriod"/>
              <a:tabLst>
                <a:tab pos="410231" algn="l"/>
              </a:tabLst>
            </a:pP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Evolution</a:t>
            </a:r>
            <a:r>
              <a:rPr sz="1833" b="1" spc="6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of</a:t>
            </a:r>
            <a:r>
              <a:rPr sz="1833" b="1" spc="4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LLMs:</a:t>
            </a:r>
            <a:r>
              <a:rPr sz="1833" b="1" spc="6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spc="-30" dirty="0">
                <a:solidFill>
                  <a:srgbClr val="050507"/>
                </a:solidFill>
                <a:latin typeface="Times New Roman"/>
                <a:cs typeface="Times New Roman"/>
              </a:rPr>
              <a:t>GPT-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3.5</a:t>
            </a:r>
            <a:r>
              <a:rPr sz="1833" spc="6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&amp;</a:t>
            </a:r>
            <a:r>
              <a:rPr sz="1833" spc="6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spc="-30" dirty="0">
                <a:solidFill>
                  <a:srgbClr val="050507"/>
                </a:solidFill>
                <a:latin typeface="Times New Roman"/>
                <a:cs typeface="Times New Roman"/>
              </a:rPr>
              <a:t>GPT-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4;</a:t>
            </a:r>
            <a:r>
              <a:rPr sz="1833" spc="5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progression</a:t>
            </a:r>
            <a:r>
              <a:rPr sz="1833" spc="5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&amp;</a:t>
            </a:r>
            <a:r>
              <a:rPr sz="1833" spc="6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changes</a:t>
            </a:r>
            <a:r>
              <a:rPr sz="1833" spc="3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in</a:t>
            </a:r>
            <a:r>
              <a:rPr sz="1833" spc="8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biases</a:t>
            </a:r>
            <a:r>
              <a:rPr sz="1833" spc="4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between</a:t>
            </a:r>
            <a:r>
              <a:rPr sz="1833" spc="5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spc="-7" dirty="0">
                <a:solidFill>
                  <a:srgbClr val="050507"/>
                </a:solidFill>
                <a:latin typeface="Times New Roman"/>
                <a:cs typeface="Times New Roman"/>
              </a:rPr>
              <a:t>versions</a:t>
            </a:r>
            <a:endParaRPr sz="1833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221910" y="2267683"/>
            <a:ext cx="2493433" cy="294953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 marL="423">
              <a:lnSpc>
                <a:spcPts val="2297"/>
              </a:lnSpc>
            </a:pPr>
            <a:r>
              <a:rPr sz="2133" b="1" i="1" dirty="0">
                <a:solidFill>
                  <a:srgbClr val="1E1E1E"/>
                </a:solidFill>
                <a:latin typeface="Times New Roman"/>
                <a:cs typeface="Times New Roman"/>
              </a:rPr>
              <a:t>Research</a:t>
            </a:r>
            <a:r>
              <a:rPr sz="2133" b="1" i="1" spc="-43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133" b="1" i="1" spc="-7" dirty="0">
                <a:solidFill>
                  <a:srgbClr val="1E1E1E"/>
                </a:solidFill>
                <a:latin typeface="Times New Roman"/>
                <a:cs typeface="Times New Roman"/>
              </a:rPr>
              <a:t>Background</a:t>
            </a:r>
            <a:endParaRPr sz="2133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65624" y="489331"/>
            <a:ext cx="5204037" cy="1106170"/>
            <a:chOff x="1448435" y="733996"/>
            <a:chExt cx="7806055" cy="165925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8435" y="733996"/>
              <a:ext cx="3462909" cy="943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7325" y="733996"/>
              <a:ext cx="4486783" cy="9439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8435" y="1448752"/>
              <a:ext cx="1067435" cy="9439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4395" y="1448752"/>
              <a:ext cx="3716528" cy="94392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251965" y="4189391"/>
            <a:ext cx="2222500" cy="294953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0" rIns="0" bIns="0" rtlCol="0">
            <a:spAutoFit/>
          </a:bodyPr>
          <a:lstStyle/>
          <a:p>
            <a:pPr marL="423">
              <a:lnSpc>
                <a:spcPts val="2310"/>
              </a:lnSpc>
            </a:pPr>
            <a:r>
              <a:rPr sz="2133" b="1" i="1" dirty="0">
                <a:solidFill>
                  <a:srgbClr val="1E1E1E"/>
                </a:solidFill>
                <a:latin typeface="Times New Roman"/>
                <a:cs typeface="Times New Roman"/>
              </a:rPr>
              <a:t>Research</a:t>
            </a:r>
            <a:r>
              <a:rPr sz="2133" b="1" i="1" spc="-43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133" b="1" i="1" spc="-7" dirty="0">
                <a:solidFill>
                  <a:srgbClr val="1E1E1E"/>
                </a:solidFill>
                <a:latin typeface="Times New Roman"/>
                <a:cs typeface="Times New Roman"/>
              </a:rPr>
              <a:t>Questions</a:t>
            </a:r>
            <a:endParaRPr sz="2133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12850" y="4515443"/>
            <a:ext cx="8934873" cy="1459909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410654" indent="-402187">
              <a:spcBef>
                <a:spcPts val="87"/>
              </a:spcBef>
              <a:buAutoNum type="romanUcPeriod"/>
              <a:tabLst>
                <a:tab pos="410654" algn="l"/>
              </a:tabLst>
            </a:pP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Does</a:t>
            </a:r>
            <a:r>
              <a:rPr sz="1833" b="1" spc="11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ChatGPT</a:t>
            </a:r>
            <a:r>
              <a:rPr sz="1833" b="1" spc="6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Exhibit</a:t>
            </a:r>
            <a:r>
              <a:rPr sz="1833" b="1" spc="10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Human-Like</a:t>
            </a:r>
            <a:r>
              <a:rPr sz="1833" b="1" spc="10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Biases?</a:t>
            </a:r>
            <a:endParaRPr sz="1833">
              <a:latin typeface="Times New Roman"/>
              <a:cs typeface="Times New Roman"/>
            </a:endParaRPr>
          </a:p>
          <a:p>
            <a:pPr marL="410654" indent="-402187">
              <a:spcBef>
                <a:spcPts val="53"/>
              </a:spcBef>
              <a:buAutoNum type="romanUcPeriod"/>
              <a:tabLst>
                <a:tab pos="410654" algn="l"/>
              </a:tabLst>
            </a:pP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Consistency</a:t>
            </a:r>
            <a:r>
              <a:rPr sz="1833" b="1" spc="-3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Across</a:t>
            </a:r>
            <a:r>
              <a:rPr sz="1833" b="1" spc="9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Contexts:</a:t>
            </a:r>
            <a:r>
              <a:rPr sz="1833" b="1" spc="5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same</a:t>
            </a:r>
            <a:r>
              <a:rPr sz="1833" spc="5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biases</a:t>
            </a:r>
            <a:r>
              <a:rPr sz="1833" spc="2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/decisions</a:t>
            </a:r>
            <a:r>
              <a:rPr sz="1833" spc="3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in</a:t>
            </a:r>
            <a:r>
              <a:rPr sz="1833" spc="7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different</a:t>
            </a:r>
            <a:r>
              <a:rPr sz="1833" spc="8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OM</a:t>
            </a:r>
            <a:r>
              <a:rPr sz="1833" spc="5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spc="-7" dirty="0">
                <a:solidFill>
                  <a:srgbClr val="050507"/>
                </a:solidFill>
                <a:latin typeface="Times New Roman"/>
                <a:cs typeface="Times New Roman"/>
              </a:rPr>
              <a:t>contexts</a:t>
            </a:r>
            <a:endParaRPr sz="1833">
              <a:latin typeface="Times New Roman"/>
              <a:cs typeface="Times New Roman"/>
            </a:endParaRPr>
          </a:p>
          <a:p>
            <a:pPr marL="409384" indent="-400917">
              <a:spcBef>
                <a:spcPts val="50"/>
              </a:spcBef>
              <a:buAutoNum type="romanUcPeriod"/>
              <a:tabLst>
                <a:tab pos="409384" algn="l"/>
              </a:tabLst>
            </a:pP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Model</a:t>
            </a:r>
            <a:r>
              <a:rPr sz="1833" b="1" spc="8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Comparison:</a:t>
            </a:r>
            <a:r>
              <a:rPr sz="1833" b="1" spc="76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spc="-30" dirty="0">
                <a:solidFill>
                  <a:srgbClr val="050507"/>
                </a:solidFill>
                <a:latin typeface="Times New Roman"/>
                <a:cs typeface="Times New Roman"/>
              </a:rPr>
              <a:t>GPT-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3.5</a:t>
            </a:r>
            <a:r>
              <a:rPr sz="1833" spc="7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&amp;</a:t>
            </a:r>
            <a:r>
              <a:rPr sz="1833" spc="76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spc="-30" dirty="0">
                <a:solidFill>
                  <a:srgbClr val="050507"/>
                </a:solidFill>
                <a:latin typeface="Times New Roman"/>
                <a:cs typeface="Times New Roman"/>
              </a:rPr>
              <a:t>GPT-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4</a:t>
            </a:r>
            <a:r>
              <a:rPr sz="1833" spc="76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bias;</a:t>
            </a:r>
            <a:r>
              <a:rPr sz="1833" spc="6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newer</a:t>
            </a:r>
            <a:r>
              <a:rPr sz="1833" spc="6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model</a:t>
            </a:r>
            <a:r>
              <a:rPr sz="1833" spc="6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improvements</a:t>
            </a:r>
            <a:r>
              <a:rPr sz="1833" spc="8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spc="-7" dirty="0">
                <a:solidFill>
                  <a:srgbClr val="050507"/>
                </a:solidFill>
                <a:latin typeface="Times New Roman"/>
                <a:cs typeface="Times New Roman"/>
              </a:rPr>
              <a:t>/amplifications</a:t>
            </a:r>
            <a:endParaRPr sz="1833">
              <a:latin typeface="Times New Roman"/>
              <a:cs typeface="Times New Roman"/>
            </a:endParaRPr>
          </a:p>
          <a:p>
            <a:pPr marL="405574" indent="-397107">
              <a:spcBef>
                <a:spcPts val="3"/>
              </a:spcBef>
              <a:buAutoNum type="romanUcPeriod"/>
              <a:tabLst>
                <a:tab pos="405574" algn="l"/>
              </a:tabLst>
            </a:pP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Version</a:t>
            </a:r>
            <a:r>
              <a:rPr sz="1833" b="1" spc="5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Stability:</a:t>
            </a:r>
            <a:r>
              <a:rPr sz="1833" b="1" spc="4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different</a:t>
            </a:r>
            <a:r>
              <a:rPr sz="1833" spc="8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versions</a:t>
            </a:r>
            <a:r>
              <a:rPr sz="1833" spc="5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of</a:t>
            </a:r>
            <a:r>
              <a:rPr sz="1833" spc="3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the</a:t>
            </a:r>
            <a:r>
              <a:rPr sz="1833" spc="4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same</a:t>
            </a:r>
            <a:r>
              <a:rPr sz="1833" spc="5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model;</a:t>
            </a:r>
            <a:r>
              <a:rPr sz="1833" spc="4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minor</a:t>
            </a:r>
            <a:r>
              <a:rPr sz="1833" spc="4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spc="-7" dirty="0">
                <a:solidFill>
                  <a:srgbClr val="050507"/>
                </a:solidFill>
                <a:latin typeface="Times New Roman"/>
                <a:cs typeface="Times New Roman"/>
              </a:rPr>
              <a:t>updates</a:t>
            </a:r>
            <a:endParaRPr sz="1833">
              <a:latin typeface="Times New Roman"/>
              <a:cs typeface="Times New Roman"/>
            </a:endParaRPr>
          </a:p>
          <a:p>
            <a:pPr marL="410654" indent="-402187">
              <a:spcBef>
                <a:spcPts val="53"/>
              </a:spcBef>
              <a:buAutoNum type="romanUcPeriod"/>
              <a:tabLst>
                <a:tab pos="410654" algn="l"/>
              </a:tabLst>
            </a:pP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Implications</a:t>
            </a:r>
            <a:r>
              <a:rPr sz="1833" b="1" spc="8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for</a:t>
            </a:r>
            <a:r>
              <a:rPr sz="1833" b="1" spc="5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OM:</a:t>
            </a:r>
            <a:r>
              <a:rPr sz="1833" b="1" spc="8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implications;</a:t>
            </a:r>
            <a:r>
              <a:rPr sz="1833" spc="7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dirty="0">
                <a:solidFill>
                  <a:srgbClr val="050507"/>
                </a:solidFill>
                <a:latin typeface="Times New Roman"/>
                <a:cs typeface="Times New Roman"/>
              </a:rPr>
              <a:t>managers</a:t>
            </a:r>
            <a:r>
              <a:rPr sz="1833" spc="10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spc="-17" dirty="0">
                <a:solidFill>
                  <a:srgbClr val="050507"/>
                </a:solidFill>
                <a:latin typeface="Times New Roman"/>
                <a:cs typeface="Times New Roman"/>
              </a:rPr>
              <a:t>use</a:t>
            </a:r>
            <a:endParaRPr sz="183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F8F5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3" name="object 3"/>
          <p:cNvGrpSpPr/>
          <p:nvPr/>
        </p:nvGrpSpPr>
        <p:grpSpPr>
          <a:xfrm>
            <a:off x="10111806" y="-1"/>
            <a:ext cx="2080260" cy="2337223"/>
            <a:chOff x="15167709" y="-3"/>
            <a:chExt cx="3120390" cy="3505835"/>
          </a:xfrm>
        </p:grpSpPr>
        <p:sp>
          <p:nvSpPr>
            <p:cNvPr id="4" name="object 4"/>
            <p:cNvSpPr/>
            <p:nvPr/>
          </p:nvSpPr>
          <p:spPr>
            <a:xfrm>
              <a:off x="15167709" y="-3"/>
              <a:ext cx="2915285" cy="2183130"/>
            </a:xfrm>
            <a:custGeom>
              <a:avLst/>
              <a:gdLst/>
              <a:ahLst/>
              <a:cxnLst/>
              <a:rect l="l" t="t" r="r" b="b"/>
              <a:pathLst>
                <a:path w="2915284" h="2183130">
                  <a:moveTo>
                    <a:pt x="0" y="0"/>
                  </a:moveTo>
                  <a:lnTo>
                    <a:pt x="45271" y="73445"/>
                  </a:lnTo>
                  <a:lnTo>
                    <a:pt x="79442" y="123470"/>
                  </a:lnTo>
                  <a:lnTo>
                    <a:pt x="116803" y="174242"/>
                  </a:lnTo>
                  <a:lnTo>
                    <a:pt x="157537" y="225765"/>
                  </a:lnTo>
                  <a:lnTo>
                    <a:pt x="201828" y="278043"/>
                  </a:lnTo>
                  <a:lnTo>
                    <a:pt x="287216" y="370117"/>
                  </a:lnTo>
                  <a:lnTo>
                    <a:pt x="325191" y="406152"/>
                  </a:lnTo>
                  <a:lnTo>
                    <a:pt x="363734" y="439333"/>
                  </a:lnTo>
                  <a:lnTo>
                    <a:pt x="402797" y="469808"/>
                  </a:lnTo>
                  <a:lnTo>
                    <a:pt x="442329" y="497722"/>
                  </a:lnTo>
                  <a:lnTo>
                    <a:pt x="482282" y="523224"/>
                  </a:lnTo>
                  <a:lnTo>
                    <a:pt x="522606" y="546460"/>
                  </a:lnTo>
                  <a:lnTo>
                    <a:pt x="563253" y="567578"/>
                  </a:lnTo>
                  <a:lnTo>
                    <a:pt x="604172" y="586725"/>
                  </a:lnTo>
                  <a:lnTo>
                    <a:pt x="645315" y="604048"/>
                  </a:lnTo>
                  <a:lnTo>
                    <a:pt x="728075" y="633812"/>
                  </a:lnTo>
                  <a:lnTo>
                    <a:pt x="811139" y="658047"/>
                  </a:lnTo>
                  <a:lnTo>
                    <a:pt x="935442" y="686609"/>
                  </a:lnTo>
                  <a:lnTo>
                    <a:pt x="1255814" y="745136"/>
                  </a:lnTo>
                  <a:lnTo>
                    <a:pt x="1367997" y="771805"/>
                  </a:lnTo>
                  <a:lnTo>
                    <a:pt x="1439308" y="794204"/>
                  </a:lnTo>
                  <a:lnTo>
                    <a:pt x="1507377" y="821672"/>
                  </a:lnTo>
                  <a:lnTo>
                    <a:pt x="1571810" y="855389"/>
                  </a:lnTo>
                  <a:lnTo>
                    <a:pt x="1632214" y="896530"/>
                  </a:lnTo>
                  <a:lnTo>
                    <a:pt x="1688194" y="946274"/>
                  </a:lnTo>
                  <a:lnTo>
                    <a:pt x="1714401" y="974740"/>
                  </a:lnTo>
                  <a:lnTo>
                    <a:pt x="1739355" y="1005799"/>
                  </a:lnTo>
                  <a:lnTo>
                    <a:pt x="1778967" y="1063129"/>
                  </a:lnTo>
                  <a:lnTo>
                    <a:pt x="1813925" y="1123713"/>
                  </a:lnTo>
                  <a:lnTo>
                    <a:pt x="1845044" y="1187008"/>
                  </a:lnTo>
                  <a:lnTo>
                    <a:pt x="1886305" y="1285838"/>
                  </a:lnTo>
                  <a:lnTo>
                    <a:pt x="2009953" y="1626834"/>
                  </a:lnTo>
                  <a:lnTo>
                    <a:pt x="2053462" y="1725516"/>
                  </a:lnTo>
                  <a:lnTo>
                    <a:pt x="2086656" y="1788674"/>
                  </a:lnTo>
                  <a:lnTo>
                    <a:pt x="2124151" y="1849092"/>
                  </a:lnTo>
                  <a:lnTo>
                    <a:pt x="2166760" y="1906225"/>
                  </a:lnTo>
                  <a:lnTo>
                    <a:pt x="2215297" y="1959528"/>
                  </a:lnTo>
                  <a:lnTo>
                    <a:pt x="2270576" y="2008456"/>
                  </a:lnTo>
                  <a:lnTo>
                    <a:pt x="2333412" y="2052464"/>
                  </a:lnTo>
                  <a:lnTo>
                    <a:pt x="2367917" y="2072453"/>
                  </a:lnTo>
                  <a:lnTo>
                    <a:pt x="2404617" y="2091007"/>
                  </a:lnTo>
                  <a:lnTo>
                    <a:pt x="2443613" y="2108059"/>
                  </a:lnTo>
                  <a:lnTo>
                    <a:pt x="2485006" y="2123541"/>
                  </a:lnTo>
                  <a:lnTo>
                    <a:pt x="2528899" y="2137383"/>
                  </a:lnTo>
                  <a:lnTo>
                    <a:pt x="2575393" y="2149519"/>
                  </a:lnTo>
                  <a:lnTo>
                    <a:pt x="2624590" y="2159880"/>
                  </a:lnTo>
                  <a:lnTo>
                    <a:pt x="2676592" y="2168398"/>
                  </a:lnTo>
                  <a:lnTo>
                    <a:pt x="2731500" y="2175004"/>
                  </a:lnTo>
                  <a:lnTo>
                    <a:pt x="2789417" y="2179631"/>
                  </a:lnTo>
                  <a:lnTo>
                    <a:pt x="2850443" y="2182211"/>
                  </a:lnTo>
                  <a:lnTo>
                    <a:pt x="2914681" y="2182675"/>
                  </a:lnTo>
                  <a:lnTo>
                    <a:pt x="2740985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0D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" name="object 5"/>
            <p:cNvSpPr/>
            <p:nvPr/>
          </p:nvSpPr>
          <p:spPr>
            <a:xfrm>
              <a:off x="15828364" y="2"/>
              <a:ext cx="2168525" cy="1506855"/>
            </a:xfrm>
            <a:custGeom>
              <a:avLst/>
              <a:gdLst/>
              <a:ahLst/>
              <a:cxnLst/>
              <a:rect l="l" t="t" r="r" b="b"/>
              <a:pathLst>
                <a:path w="2168525" h="1506855">
                  <a:moveTo>
                    <a:pt x="0" y="0"/>
                  </a:moveTo>
                  <a:lnTo>
                    <a:pt x="28475" y="61793"/>
                  </a:lnTo>
                  <a:lnTo>
                    <a:pt x="52560" y="106762"/>
                  </a:lnTo>
                  <a:lnTo>
                    <a:pt x="80162" y="152570"/>
                  </a:lnTo>
                  <a:lnTo>
                    <a:pt x="111696" y="199195"/>
                  </a:lnTo>
                  <a:lnTo>
                    <a:pt x="147580" y="246617"/>
                  </a:lnTo>
                  <a:lnTo>
                    <a:pt x="188230" y="294812"/>
                  </a:lnTo>
                  <a:lnTo>
                    <a:pt x="234062" y="343760"/>
                  </a:lnTo>
                  <a:lnTo>
                    <a:pt x="285493" y="393437"/>
                  </a:lnTo>
                  <a:lnTo>
                    <a:pt x="325671" y="428751"/>
                  </a:lnTo>
                  <a:lnTo>
                    <a:pt x="366401" y="459679"/>
                  </a:lnTo>
                  <a:lnTo>
                    <a:pt x="407598" y="486552"/>
                  </a:lnTo>
                  <a:lnTo>
                    <a:pt x="449180" y="509699"/>
                  </a:lnTo>
                  <a:lnTo>
                    <a:pt x="491063" y="529449"/>
                  </a:lnTo>
                  <a:lnTo>
                    <a:pt x="533163" y="546131"/>
                  </a:lnTo>
                  <a:lnTo>
                    <a:pt x="575398" y="560076"/>
                  </a:lnTo>
                  <a:lnTo>
                    <a:pt x="617683" y="571612"/>
                  </a:lnTo>
                  <a:lnTo>
                    <a:pt x="659936" y="581070"/>
                  </a:lnTo>
                  <a:lnTo>
                    <a:pt x="702073" y="588778"/>
                  </a:lnTo>
                  <a:lnTo>
                    <a:pt x="785664" y="600266"/>
                  </a:lnTo>
                  <a:lnTo>
                    <a:pt x="947785" y="616749"/>
                  </a:lnTo>
                  <a:lnTo>
                    <a:pt x="1024979" y="627017"/>
                  </a:lnTo>
                  <a:lnTo>
                    <a:pt x="1098707" y="642151"/>
                  </a:lnTo>
                  <a:lnTo>
                    <a:pt x="1168300" y="664787"/>
                  </a:lnTo>
                  <a:lnTo>
                    <a:pt x="1233091" y="697562"/>
                  </a:lnTo>
                  <a:lnTo>
                    <a:pt x="1292414" y="743110"/>
                  </a:lnTo>
                  <a:lnTo>
                    <a:pt x="1319816" y="771499"/>
                  </a:lnTo>
                  <a:lnTo>
                    <a:pt x="1362483" y="826563"/>
                  </a:lnTo>
                  <a:lnTo>
                    <a:pt x="1399184" y="886523"/>
                  </a:lnTo>
                  <a:lnTo>
                    <a:pt x="1431614" y="950048"/>
                  </a:lnTo>
                  <a:lnTo>
                    <a:pt x="1520248" y="1148720"/>
                  </a:lnTo>
                  <a:lnTo>
                    <a:pt x="1552561" y="1213210"/>
                  </a:lnTo>
                  <a:lnTo>
                    <a:pt x="1589085" y="1274616"/>
                  </a:lnTo>
                  <a:lnTo>
                    <a:pt x="1631516" y="1331609"/>
                  </a:lnTo>
                  <a:lnTo>
                    <a:pt x="1681551" y="1382859"/>
                  </a:lnTo>
                  <a:lnTo>
                    <a:pt x="1740886" y="1427035"/>
                  </a:lnTo>
                  <a:lnTo>
                    <a:pt x="1774571" y="1446055"/>
                  </a:lnTo>
                  <a:lnTo>
                    <a:pt x="1811217" y="1462808"/>
                  </a:lnTo>
                  <a:lnTo>
                    <a:pt x="1851036" y="1477128"/>
                  </a:lnTo>
                  <a:lnTo>
                    <a:pt x="1894240" y="1488848"/>
                  </a:lnTo>
                  <a:lnTo>
                    <a:pt x="1941042" y="1497803"/>
                  </a:lnTo>
                  <a:lnTo>
                    <a:pt x="1991652" y="1503826"/>
                  </a:lnTo>
                  <a:lnTo>
                    <a:pt x="2046284" y="1506751"/>
                  </a:lnTo>
                  <a:lnTo>
                    <a:pt x="2105149" y="1506411"/>
                  </a:lnTo>
                  <a:lnTo>
                    <a:pt x="2168459" y="1502640"/>
                  </a:lnTo>
                  <a:lnTo>
                    <a:pt x="193471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B4B3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6" name="object 6"/>
            <p:cNvSpPr/>
            <p:nvPr/>
          </p:nvSpPr>
          <p:spPr>
            <a:xfrm>
              <a:off x="17629390" y="612416"/>
              <a:ext cx="659130" cy="2893060"/>
            </a:xfrm>
            <a:custGeom>
              <a:avLst/>
              <a:gdLst/>
              <a:ahLst/>
              <a:cxnLst/>
              <a:rect l="l" t="t" r="r" b="b"/>
              <a:pathLst>
                <a:path w="659130" h="2893060">
                  <a:moveTo>
                    <a:pt x="44899" y="0"/>
                  </a:moveTo>
                  <a:lnTo>
                    <a:pt x="34005" y="23532"/>
                  </a:lnTo>
                  <a:lnTo>
                    <a:pt x="13128" y="85020"/>
                  </a:lnTo>
                  <a:lnTo>
                    <a:pt x="0" y="170752"/>
                  </a:lnTo>
                  <a:lnTo>
                    <a:pt x="12347" y="267022"/>
                  </a:lnTo>
                  <a:lnTo>
                    <a:pt x="29333" y="308372"/>
                  </a:lnTo>
                  <a:lnTo>
                    <a:pt x="51542" y="349227"/>
                  </a:lnTo>
                  <a:lnTo>
                    <a:pt x="77393" y="389837"/>
                  </a:lnTo>
                  <a:lnTo>
                    <a:pt x="133696" y="471327"/>
                  </a:lnTo>
                  <a:lnTo>
                    <a:pt x="160984" y="512709"/>
                  </a:lnTo>
                  <a:lnTo>
                    <a:pt x="185587" y="554849"/>
                  </a:lnTo>
                  <a:lnTo>
                    <a:pt x="205925" y="597998"/>
                  </a:lnTo>
                  <a:lnTo>
                    <a:pt x="220415" y="642408"/>
                  </a:lnTo>
                  <a:lnTo>
                    <a:pt x="227476" y="688328"/>
                  </a:lnTo>
                  <a:lnTo>
                    <a:pt x="225526" y="736010"/>
                  </a:lnTo>
                  <a:lnTo>
                    <a:pt x="218807" y="771441"/>
                  </a:lnTo>
                  <a:lnTo>
                    <a:pt x="209311" y="806648"/>
                  </a:lnTo>
                  <a:lnTo>
                    <a:pt x="197652" y="842046"/>
                  </a:lnTo>
                  <a:lnTo>
                    <a:pt x="155868" y="953552"/>
                  </a:lnTo>
                  <a:lnTo>
                    <a:pt x="141724" y="993878"/>
                  </a:lnTo>
                  <a:lnTo>
                    <a:pt x="128498" y="1036476"/>
                  </a:lnTo>
                  <a:lnTo>
                    <a:pt x="116808" y="1081762"/>
                  </a:lnTo>
                  <a:lnTo>
                    <a:pt x="107268" y="1130152"/>
                  </a:lnTo>
                  <a:lnTo>
                    <a:pt x="100496" y="1182062"/>
                  </a:lnTo>
                  <a:lnTo>
                    <a:pt x="97108" y="1237909"/>
                  </a:lnTo>
                  <a:lnTo>
                    <a:pt x="97718" y="1298109"/>
                  </a:lnTo>
                  <a:lnTo>
                    <a:pt x="102944" y="1363076"/>
                  </a:lnTo>
                  <a:lnTo>
                    <a:pt x="113402" y="1433228"/>
                  </a:lnTo>
                  <a:lnTo>
                    <a:pt x="124912" y="1485845"/>
                  </a:lnTo>
                  <a:lnTo>
                    <a:pt x="140518" y="1534222"/>
                  </a:lnTo>
                  <a:lnTo>
                    <a:pt x="159732" y="1578753"/>
                  </a:lnTo>
                  <a:lnTo>
                    <a:pt x="182061" y="1619833"/>
                  </a:lnTo>
                  <a:lnTo>
                    <a:pt x="207015" y="1657853"/>
                  </a:lnTo>
                  <a:lnTo>
                    <a:pt x="234105" y="1693208"/>
                  </a:lnTo>
                  <a:lnTo>
                    <a:pt x="262839" y="1726292"/>
                  </a:lnTo>
                  <a:lnTo>
                    <a:pt x="292727" y="1757499"/>
                  </a:lnTo>
                  <a:lnTo>
                    <a:pt x="323279" y="1787220"/>
                  </a:lnTo>
                  <a:lnTo>
                    <a:pt x="414009" y="1871416"/>
                  </a:lnTo>
                  <a:lnTo>
                    <a:pt x="442310" y="1899137"/>
                  </a:lnTo>
                  <a:lnTo>
                    <a:pt x="468821" y="1927341"/>
                  </a:lnTo>
                  <a:lnTo>
                    <a:pt x="514515" y="1986774"/>
                  </a:lnTo>
                  <a:lnTo>
                    <a:pt x="547167" y="2052866"/>
                  </a:lnTo>
                  <a:lnTo>
                    <a:pt x="562853" y="2128763"/>
                  </a:lnTo>
                  <a:lnTo>
                    <a:pt x="564012" y="2164034"/>
                  </a:lnTo>
                  <a:lnTo>
                    <a:pt x="562297" y="2199417"/>
                  </a:lnTo>
                  <a:lnTo>
                    <a:pt x="558205" y="2234901"/>
                  </a:lnTo>
                  <a:lnTo>
                    <a:pt x="552231" y="2270478"/>
                  </a:lnTo>
                  <a:lnTo>
                    <a:pt x="544871" y="2306140"/>
                  </a:lnTo>
                  <a:lnTo>
                    <a:pt x="511497" y="2449442"/>
                  </a:lnTo>
                  <a:lnTo>
                    <a:pt x="504649" y="2485387"/>
                  </a:lnTo>
                  <a:lnTo>
                    <a:pt x="499392" y="2521362"/>
                  </a:lnTo>
                  <a:lnTo>
                    <a:pt x="496221" y="2557357"/>
                  </a:lnTo>
                  <a:lnTo>
                    <a:pt x="495632" y="2593363"/>
                  </a:lnTo>
                  <a:lnTo>
                    <a:pt x="498122" y="2629372"/>
                  </a:lnTo>
                  <a:lnTo>
                    <a:pt x="514320" y="2701361"/>
                  </a:lnTo>
                  <a:lnTo>
                    <a:pt x="529020" y="2737323"/>
                  </a:lnTo>
                  <a:lnTo>
                    <a:pt x="548783" y="2773251"/>
                  </a:lnTo>
                  <a:lnTo>
                    <a:pt x="574104" y="2809136"/>
                  </a:lnTo>
                  <a:lnTo>
                    <a:pt x="605479" y="2844970"/>
                  </a:lnTo>
                  <a:lnTo>
                    <a:pt x="643404" y="2880742"/>
                  </a:lnTo>
                  <a:lnTo>
                    <a:pt x="658623" y="2892824"/>
                  </a:lnTo>
                  <a:lnTo>
                    <a:pt x="658630" y="329204"/>
                  </a:lnTo>
                  <a:lnTo>
                    <a:pt x="44899" y="0"/>
                  </a:lnTo>
                  <a:close/>
                </a:path>
              </a:pathLst>
            </a:custGeom>
            <a:solidFill>
              <a:srgbClr val="E6D2CA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7" name="object 7"/>
            <p:cNvSpPr/>
            <p:nvPr/>
          </p:nvSpPr>
          <p:spPr>
            <a:xfrm>
              <a:off x="17479703" y="0"/>
              <a:ext cx="808355" cy="2052955"/>
            </a:xfrm>
            <a:custGeom>
              <a:avLst/>
              <a:gdLst/>
              <a:ahLst/>
              <a:cxnLst/>
              <a:rect l="l" t="t" r="r" b="b"/>
              <a:pathLst>
                <a:path w="808355" h="2052955">
                  <a:moveTo>
                    <a:pt x="6472" y="14"/>
                  </a:moveTo>
                  <a:lnTo>
                    <a:pt x="2781" y="33331"/>
                  </a:lnTo>
                  <a:lnTo>
                    <a:pt x="0" y="88299"/>
                  </a:lnTo>
                  <a:lnTo>
                    <a:pt x="667" y="146827"/>
                  </a:lnTo>
                  <a:lnTo>
                    <a:pt x="5285" y="209221"/>
                  </a:lnTo>
                  <a:lnTo>
                    <a:pt x="14355" y="275789"/>
                  </a:lnTo>
                  <a:lnTo>
                    <a:pt x="28376" y="346840"/>
                  </a:lnTo>
                  <a:lnTo>
                    <a:pt x="41889" y="399273"/>
                  </a:lnTo>
                  <a:lnTo>
                    <a:pt x="58860" y="447819"/>
                  </a:lnTo>
                  <a:lnTo>
                    <a:pt x="78932" y="492790"/>
                  </a:lnTo>
                  <a:lnTo>
                    <a:pt x="101747" y="534501"/>
                  </a:lnTo>
                  <a:lnTo>
                    <a:pt x="126945" y="573264"/>
                  </a:lnTo>
                  <a:lnTo>
                    <a:pt x="154169" y="609395"/>
                  </a:lnTo>
                  <a:lnTo>
                    <a:pt x="183061" y="643205"/>
                  </a:lnTo>
                  <a:lnTo>
                    <a:pt x="213262" y="675010"/>
                  </a:lnTo>
                  <a:lnTo>
                    <a:pt x="244415" y="705123"/>
                  </a:lnTo>
                  <a:lnTo>
                    <a:pt x="276160" y="733857"/>
                  </a:lnTo>
                  <a:lnTo>
                    <a:pt x="308141" y="761526"/>
                  </a:lnTo>
                  <a:lnTo>
                    <a:pt x="371375" y="814923"/>
                  </a:lnTo>
                  <a:lnTo>
                    <a:pt x="401911" y="841280"/>
                  </a:lnTo>
                  <a:lnTo>
                    <a:pt x="431250" y="867825"/>
                  </a:lnTo>
                  <a:lnTo>
                    <a:pt x="459033" y="894875"/>
                  </a:lnTo>
                  <a:lnTo>
                    <a:pt x="508498" y="951738"/>
                  </a:lnTo>
                  <a:lnTo>
                    <a:pt x="547442" y="1014378"/>
                  </a:lnTo>
                  <a:lnTo>
                    <a:pt x="572998" y="1085305"/>
                  </a:lnTo>
                  <a:lnTo>
                    <a:pt x="579860" y="1124660"/>
                  </a:lnTo>
                  <a:lnTo>
                    <a:pt x="583097" y="1193851"/>
                  </a:lnTo>
                  <a:lnTo>
                    <a:pt x="581383" y="1228724"/>
                  </a:lnTo>
                  <a:lnTo>
                    <a:pt x="577919" y="1263754"/>
                  </a:lnTo>
                  <a:lnTo>
                    <a:pt x="573055" y="1298919"/>
                  </a:lnTo>
                  <a:lnTo>
                    <a:pt x="567146" y="1334197"/>
                  </a:lnTo>
                  <a:lnTo>
                    <a:pt x="546663" y="1440494"/>
                  </a:lnTo>
                  <a:lnTo>
                    <a:pt x="540092" y="1476009"/>
                  </a:lnTo>
                  <a:lnTo>
                    <a:pt x="534236" y="1511528"/>
                  </a:lnTo>
                  <a:lnTo>
                    <a:pt x="529449" y="1547032"/>
                  </a:lnTo>
                  <a:lnTo>
                    <a:pt x="526082" y="1582497"/>
                  </a:lnTo>
                  <a:lnTo>
                    <a:pt x="524489" y="1617903"/>
                  </a:lnTo>
                  <a:lnTo>
                    <a:pt x="525020" y="1653227"/>
                  </a:lnTo>
                  <a:lnTo>
                    <a:pt x="533869" y="1723545"/>
                  </a:lnTo>
                  <a:lnTo>
                    <a:pt x="555449" y="1793277"/>
                  </a:lnTo>
                  <a:lnTo>
                    <a:pt x="571893" y="1827871"/>
                  </a:lnTo>
                  <a:lnTo>
                    <a:pt x="592578" y="1862252"/>
                  </a:lnTo>
                  <a:lnTo>
                    <a:pt x="617854" y="1896402"/>
                  </a:lnTo>
                  <a:lnTo>
                    <a:pt x="648076" y="1930297"/>
                  </a:lnTo>
                  <a:lnTo>
                    <a:pt x="683594" y="1963916"/>
                  </a:lnTo>
                  <a:lnTo>
                    <a:pt x="724762" y="1997237"/>
                  </a:lnTo>
                  <a:lnTo>
                    <a:pt x="771932" y="2030239"/>
                  </a:lnTo>
                  <a:lnTo>
                    <a:pt x="808295" y="2052429"/>
                  </a:lnTo>
                  <a:lnTo>
                    <a:pt x="808296" y="0"/>
                  </a:lnTo>
                  <a:lnTo>
                    <a:pt x="6472" y="14"/>
                  </a:lnTo>
                  <a:close/>
                </a:path>
              </a:pathLst>
            </a:custGeom>
            <a:solidFill>
              <a:srgbClr val="B3A7A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26" y="2463800"/>
            <a:ext cx="4058073" cy="4394623"/>
            <a:chOff x="-39" y="3695700"/>
            <a:chExt cx="6087110" cy="6591934"/>
          </a:xfrm>
        </p:grpSpPr>
        <p:sp>
          <p:nvSpPr>
            <p:cNvPr id="9" name="object 9"/>
            <p:cNvSpPr/>
            <p:nvPr/>
          </p:nvSpPr>
          <p:spPr>
            <a:xfrm>
              <a:off x="204762" y="7989057"/>
              <a:ext cx="2939415" cy="2298065"/>
            </a:xfrm>
            <a:custGeom>
              <a:avLst/>
              <a:gdLst/>
              <a:ahLst/>
              <a:cxnLst/>
              <a:rect l="l" t="t" r="r" b="b"/>
              <a:pathLst>
                <a:path w="2939415" h="2298065">
                  <a:moveTo>
                    <a:pt x="2938962" y="2297944"/>
                  </a:moveTo>
                  <a:lnTo>
                    <a:pt x="2902533" y="2245264"/>
                  </a:lnTo>
                  <a:lnTo>
                    <a:pt x="2863097" y="2192019"/>
                  </a:lnTo>
                  <a:lnTo>
                    <a:pt x="2820326" y="2137942"/>
                  </a:lnTo>
                  <a:lnTo>
                    <a:pt x="2737530" y="2041829"/>
                  </a:lnTo>
                  <a:lnTo>
                    <a:pt x="2700293" y="2003529"/>
                  </a:lnTo>
                  <a:lnTo>
                    <a:pt x="2662399" y="1967989"/>
                  </a:lnTo>
                  <a:lnTo>
                    <a:pt x="2623898" y="1935073"/>
                  </a:lnTo>
                  <a:lnTo>
                    <a:pt x="2584839" y="1904648"/>
                  </a:lnTo>
                  <a:lnTo>
                    <a:pt x="2545275" y="1876579"/>
                  </a:lnTo>
                  <a:lnTo>
                    <a:pt x="2505254" y="1850733"/>
                  </a:lnTo>
                  <a:lnTo>
                    <a:pt x="2464828" y="1826974"/>
                  </a:lnTo>
                  <a:lnTo>
                    <a:pt x="2424047" y="1805170"/>
                  </a:lnTo>
                  <a:lnTo>
                    <a:pt x="2341622" y="1766886"/>
                  </a:lnTo>
                  <a:lnTo>
                    <a:pt x="2258383" y="1734807"/>
                  </a:lnTo>
                  <a:lnTo>
                    <a:pt x="2174732" y="1707860"/>
                  </a:lnTo>
                  <a:lnTo>
                    <a:pt x="2049368" y="1674715"/>
                  </a:lnTo>
                  <a:lnTo>
                    <a:pt x="1725343" y="1603420"/>
                  </a:lnTo>
                  <a:lnTo>
                    <a:pt x="1611573" y="1572763"/>
                  </a:lnTo>
                  <a:lnTo>
                    <a:pt x="1539165" y="1548230"/>
                  </a:lnTo>
                  <a:lnTo>
                    <a:pt x="1469978" y="1519168"/>
                  </a:lnTo>
                  <a:lnTo>
                    <a:pt x="1404416" y="1484504"/>
                  </a:lnTo>
                  <a:lnTo>
                    <a:pt x="1342884" y="1443164"/>
                  </a:lnTo>
                  <a:lnTo>
                    <a:pt x="1285783" y="1394076"/>
                  </a:lnTo>
                  <a:lnTo>
                    <a:pt x="1259021" y="1366290"/>
                  </a:lnTo>
                  <a:lnTo>
                    <a:pt x="1233519" y="1336165"/>
                  </a:lnTo>
                  <a:lnTo>
                    <a:pt x="1209326" y="1303565"/>
                  </a:lnTo>
                  <a:lnTo>
                    <a:pt x="1171561" y="1244704"/>
                  </a:lnTo>
                  <a:lnTo>
                    <a:pt x="1138339" y="1182910"/>
                  </a:lnTo>
                  <a:lnTo>
                    <a:pt x="1108921" y="1118638"/>
                  </a:lnTo>
                  <a:lnTo>
                    <a:pt x="1070315" y="1018581"/>
                  </a:lnTo>
                  <a:lnTo>
                    <a:pt x="935155" y="603577"/>
                  </a:lnTo>
                  <a:lnTo>
                    <a:pt x="893740" y="503813"/>
                  </a:lnTo>
                  <a:lnTo>
                    <a:pt x="861826" y="439802"/>
                  </a:lnTo>
                  <a:lnTo>
                    <a:pt x="825607" y="378321"/>
                  </a:lnTo>
                  <a:lnTo>
                    <a:pt x="784346" y="319824"/>
                  </a:lnTo>
                  <a:lnTo>
                    <a:pt x="737308" y="264767"/>
                  </a:lnTo>
                  <a:lnTo>
                    <a:pt x="683753" y="213606"/>
                  </a:lnTo>
                  <a:lnTo>
                    <a:pt x="622946" y="166795"/>
                  </a:lnTo>
                  <a:lnTo>
                    <a:pt x="589592" y="145163"/>
                  </a:lnTo>
                  <a:lnTo>
                    <a:pt x="554149" y="124789"/>
                  </a:lnTo>
                  <a:lnTo>
                    <a:pt x="516523" y="105731"/>
                  </a:lnTo>
                  <a:lnTo>
                    <a:pt x="476624" y="88044"/>
                  </a:lnTo>
                  <a:lnTo>
                    <a:pt x="434359" y="71787"/>
                  </a:lnTo>
                  <a:lnTo>
                    <a:pt x="389635" y="57016"/>
                  </a:lnTo>
                  <a:lnTo>
                    <a:pt x="342361" y="43787"/>
                  </a:lnTo>
                  <a:lnTo>
                    <a:pt x="292445" y="32158"/>
                  </a:lnTo>
                  <a:lnTo>
                    <a:pt x="239794" y="22185"/>
                  </a:lnTo>
                  <a:lnTo>
                    <a:pt x="184316" y="13927"/>
                  </a:lnTo>
                  <a:lnTo>
                    <a:pt x="125919" y="7438"/>
                  </a:lnTo>
                  <a:lnTo>
                    <a:pt x="64511" y="2777"/>
                  </a:lnTo>
                  <a:lnTo>
                    <a:pt x="0" y="0"/>
                  </a:lnTo>
                  <a:lnTo>
                    <a:pt x="97922" y="2297940"/>
                  </a:lnTo>
                  <a:lnTo>
                    <a:pt x="2938962" y="2297944"/>
                  </a:lnTo>
                  <a:close/>
                </a:path>
              </a:pathLst>
            </a:custGeom>
            <a:solidFill>
              <a:srgbClr val="E2E0D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9409" y="8717400"/>
              <a:ext cx="2202180" cy="1569720"/>
            </a:xfrm>
            <a:custGeom>
              <a:avLst/>
              <a:gdLst/>
              <a:ahLst/>
              <a:cxnLst/>
              <a:rect l="l" t="t" r="r" b="b"/>
              <a:pathLst>
                <a:path w="2202180" h="1569720">
                  <a:moveTo>
                    <a:pt x="2202001" y="1569599"/>
                  </a:moveTo>
                  <a:lnTo>
                    <a:pt x="2170729" y="1514013"/>
                  </a:lnTo>
                  <a:lnTo>
                    <a:pt x="2139487" y="1465182"/>
                  </a:lnTo>
                  <a:lnTo>
                    <a:pt x="2103981" y="1415425"/>
                  </a:lnTo>
                  <a:lnTo>
                    <a:pt x="2063826" y="1364749"/>
                  </a:lnTo>
                  <a:lnTo>
                    <a:pt x="2018638" y="1313161"/>
                  </a:lnTo>
                  <a:lnTo>
                    <a:pt x="1968032" y="1260665"/>
                  </a:lnTo>
                  <a:lnTo>
                    <a:pt x="1927994" y="1222678"/>
                  </a:lnTo>
                  <a:lnTo>
                    <a:pt x="1887244" y="1189038"/>
                  </a:lnTo>
                  <a:lnTo>
                    <a:pt x="1845875" y="1159434"/>
                  </a:lnTo>
                  <a:lnTo>
                    <a:pt x="1803977" y="1133552"/>
                  </a:lnTo>
                  <a:lnTo>
                    <a:pt x="1761642" y="1111079"/>
                  </a:lnTo>
                  <a:lnTo>
                    <a:pt x="1718962" y="1091704"/>
                  </a:lnTo>
                  <a:lnTo>
                    <a:pt x="1676028" y="1075113"/>
                  </a:lnTo>
                  <a:lnTo>
                    <a:pt x="1632932" y="1060993"/>
                  </a:lnTo>
                  <a:lnTo>
                    <a:pt x="1589765" y="1049032"/>
                  </a:lnTo>
                  <a:lnTo>
                    <a:pt x="1546618" y="1038918"/>
                  </a:lnTo>
                  <a:lnTo>
                    <a:pt x="1460754" y="1022976"/>
                  </a:lnTo>
                  <a:lnTo>
                    <a:pt x="1252864" y="993539"/>
                  </a:lnTo>
                  <a:lnTo>
                    <a:pt x="1174338" y="979365"/>
                  </a:lnTo>
                  <a:lnTo>
                    <a:pt x="1136433" y="970513"/>
                  </a:lnTo>
                  <a:lnTo>
                    <a:pt x="1099556" y="960067"/>
                  </a:lnTo>
                  <a:lnTo>
                    <a:pt x="1029251" y="933143"/>
                  </a:lnTo>
                  <a:lnTo>
                    <a:pt x="964155" y="896092"/>
                  </a:lnTo>
                  <a:lnTo>
                    <a:pt x="933789" y="872987"/>
                  </a:lnTo>
                  <a:lnTo>
                    <a:pt x="905000" y="846412"/>
                  </a:lnTo>
                  <a:lnTo>
                    <a:pt x="877879" y="816055"/>
                  </a:lnTo>
                  <a:lnTo>
                    <a:pt x="836889" y="759371"/>
                  </a:lnTo>
                  <a:lnTo>
                    <a:pt x="801793" y="698207"/>
                  </a:lnTo>
                  <a:lnTo>
                    <a:pt x="756820" y="600515"/>
                  </a:lnTo>
                  <a:lnTo>
                    <a:pt x="675365" y="397615"/>
                  </a:lnTo>
                  <a:lnTo>
                    <a:pt x="645061" y="331870"/>
                  </a:lnTo>
                  <a:lnTo>
                    <a:pt x="610605" y="268941"/>
                  </a:lnTo>
                  <a:lnTo>
                    <a:pt x="570451" y="209949"/>
                  </a:lnTo>
                  <a:lnTo>
                    <a:pt x="523054" y="156018"/>
                  </a:lnTo>
                  <a:lnTo>
                    <a:pt x="466868" y="108268"/>
                  </a:lnTo>
                  <a:lnTo>
                    <a:pt x="434996" y="87063"/>
                  </a:lnTo>
                  <a:lnTo>
                    <a:pt x="400346" y="67824"/>
                  </a:lnTo>
                  <a:lnTo>
                    <a:pt x="362727" y="50692"/>
                  </a:lnTo>
                  <a:lnTo>
                    <a:pt x="321945" y="35807"/>
                  </a:lnTo>
                  <a:lnTo>
                    <a:pt x="277806" y="23309"/>
                  </a:lnTo>
                  <a:lnTo>
                    <a:pt x="230117" y="13340"/>
                  </a:lnTo>
                  <a:lnTo>
                    <a:pt x="178685" y="6038"/>
                  </a:lnTo>
                  <a:lnTo>
                    <a:pt x="123317" y="1544"/>
                  </a:lnTo>
                  <a:lnTo>
                    <a:pt x="63819" y="0"/>
                  </a:lnTo>
                  <a:lnTo>
                    <a:pt x="0" y="1544"/>
                  </a:lnTo>
                  <a:lnTo>
                    <a:pt x="185089" y="1569597"/>
                  </a:lnTo>
                  <a:lnTo>
                    <a:pt x="2202001" y="1569599"/>
                  </a:lnTo>
                  <a:close/>
                </a:path>
              </a:pathLst>
            </a:custGeom>
            <a:solidFill>
              <a:srgbClr val="D1B4B3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-39" y="6536803"/>
              <a:ext cx="634365" cy="3146425"/>
            </a:xfrm>
            <a:custGeom>
              <a:avLst/>
              <a:gdLst/>
              <a:ahLst/>
              <a:cxnLst/>
              <a:rect l="l" t="t" r="r" b="b"/>
              <a:pathLst>
                <a:path w="634365" h="3146425">
                  <a:moveTo>
                    <a:pt x="579058" y="3145992"/>
                  </a:moveTo>
                  <a:lnTo>
                    <a:pt x="591622" y="3121280"/>
                  </a:lnTo>
                  <a:lnTo>
                    <a:pt x="616346" y="3056412"/>
                  </a:lnTo>
                  <a:lnTo>
                    <a:pt x="633746" y="2965338"/>
                  </a:lnTo>
                  <a:lnTo>
                    <a:pt x="624342" y="2862001"/>
                  </a:lnTo>
                  <a:lnTo>
                    <a:pt x="609436" y="2820877"/>
                  </a:lnTo>
                  <a:lnTo>
                    <a:pt x="589706" y="2780040"/>
                  </a:lnTo>
                  <a:lnTo>
                    <a:pt x="566460" y="2739330"/>
                  </a:lnTo>
                  <a:lnTo>
                    <a:pt x="488719" y="2616383"/>
                  </a:lnTo>
                  <a:lnTo>
                    <a:pt x="464501" y="2574601"/>
                  </a:lnTo>
                  <a:lnTo>
                    <a:pt x="443313" y="2532154"/>
                  </a:lnTo>
                  <a:lnTo>
                    <a:pt x="426465" y="2488885"/>
                  </a:lnTo>
                  <a:lnTo>
                    <a:pt x="415264" y="2444635"/>
                  </a:lnTo>
                  <a:lnTo>
                    <a:pt x="411021" y="2399245"/>
                  </a:lnTo>
                  <a:lnTo>
                    <a:pt x="415044" y="2352559"/>
                  </a:lnTo>
                  <a:lnTo>
                    <a:pt x="422988" y="2317305"/>
                  </a:lnTo>
                  <a:lnTo>
                    <a:pt x="433567" y="2282384"/>
                  </a:lnTo>
                  <a:lnTo>
                    <a:pt x="446253" y="2247409"/>
                  </a:lnTo>
                  <a:lnTo>
                    <a:pt x="507489" y="2099248"/>
                  </a:lnTo>
                  <a:lnTo>
                    <a:pt x="522777" y="2058211"/>
                  </a:lnTo>
                  <a:lnTo>
                    <a:pt x="536999" y="2014803"/>
                  </a:lnTo>
                  <a:lnTo>
                    <a:pt x="549625" y="1968637"/>
                  </a:lnTo>
                  <a:lnTo>
                    <a:pt x="560128" y="1919328"/>
                  </a:lnTo>
                  <a:lnTo>
                    <a:pt x="567977" y="1866488"/>
                  </a:lnTo>
                  <a:lnTo>
                    <a:pt x="572645" y="1809732"/>
                  </a:lnTo>
                  <a:lnTo>
                    <a:pt x="573602" y="1748674"/>
                  </a:lnTo>
                  <a:lnTo>
                    <a:pt x="570320" y="1682927"/>
                  </a:lnTo>
                  <a:lnTo>
                    <a:pt x="562269" y="1612104"/>
                  </a:lnTo>
                  <a:lnTo>
                    <a:pt x="552637" y="1558034"/>
                  </a:lnTo>
                  <a:lnTo>
                    <a:pt x="538860" y="1507943"/>
                  </a:lnTo>
                  <a:lnTo>
                    <a:pt x="521405" y="1461484"/>
                  </a:lnTo>
                  <a:lnTo>
                    <a:pt x="500737" y="1418311"/>
                  </a:lnTo>
                  <a:lnTo>
                    <a:pt x="477323" y="1378078"/>
                  </a:lnTo>
                  <a:lnTo>
                    <a:pt x="451628" y="1340437"/>
                  </a:lnTo>
                  <a:lnTo>
                    <a:pt x="424119" y="1305043"/>
                  </a:lnTo>
                  <a:lnTo>
                    <a:pt x="395261" y="1271549"/>
                  </a:lnTo>
                  <a:lnTo>
                    <a:pt x="365521" y="1239607"/>
                  </a:lnTo>
                  <a:lnTo>
                    <a:pt x="247058" y="1120443"/>
                  </a:lnTo>
                  <a:lnTo>
                    <a:pt x="219897" y="1091070"/>
                  </a:lnTo>
                  <a:lnTo>
                    <a:pt x="194650" y="1061170"/>
                  </a:lnTo>
                  <a:lnTo>
                    <a:pt x="171783" y="1030399"/>
                  </a:lnTo>
                  <a:lnTo>
                    <a:pt x="135054" y="964851"/>
                  </a:lnTo>
                  <a:lnTo>
                    <a:pt x="113438" y="891655"/>
                  </a:lnTo>
                  <a:lnTo>
                    <a:pt x="109462" y="851322"/>
                  </a:lnTo>
                  <a:lnTo>
                    <a:pt x="109480" y="816613"/>
                  </a:lnTo>
                  <a:lnTo>
                    <a:pt x="117017" y="747174"/>
                  </a:lnTo>
                  <a:lnTo>
                    <a:pt x="131802" y="677659"/>
                  </a:lnTo>
                  <a:lnTo>
                    <a:pt x="178804" y="503129"/>
                  </a:lnTo>
                  <a:lnTo>
                    <a:pt x="186622" y="468034"/>
                  </a:lnTo>
                  <a:lnTo>
                    <a:pt x="192949" y="432859"/>
                  </a:lnTo>
                  <a:lnTo>
                    <a:pt x="197372" y="397595"/>
                  </a:lnTo>
                  <a:lnTo>
                    <a:pt x="199478" y="362235"/>
                  </a:lnTo>
                  <a:lnTo>
                    <a:pt x="198854" y="326771"/>
                  </a:lnTo>
                  <a:lnTo>
                    <a:pt x="187767" y="255501"/>
                  </a:lnTo>
                  <a:lnTo>
                    <a:pt x="160806" y="183724"/>
                  </a:lnTo>
                  <a:lnTo>
                    <a:pt x="140341" y="147625"/>
                  </a:lnTo>
                  <a:lnTo>
                    <a:pt x="114669" y="111377"/>
                  </a:lnTo>
                  <a:lnTo>
                    <a:pt x="83376" y="74971"/>
                  </a:lnTo>
                  <a:lnTo>
                    <a:pt x="46051" y="38400"/>
                  </a:lnTo>
                  <a:lnTo>
                    <a:pt x="10" y="0"/>
                  </a:lnTo>
                  <a:lnTo>
                    <a:pt x="0" y="2807343"/>
                  </a:lnTo>
                  <a:lnTo>
                    <a:pt x="579058" y="3145992"/>
                  </a:lnTo>
                  <a:close/>
                </a:path>
              </a:pathLst>
            </a:custGeom>
            <a:solidFill>
              <a:srgbClr val="E6D2CA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-18" y="8133322"/>
              <a:ext cx="767715" cy="2153920"/>
            </a:xfrm>
            <a:custGeom>
              <a:avLst/>
              <a:gdLst/>
              <a:ahLst/>
              <a:cxnLst/>
              <a:rect l="l" t="t" r="r" b="b"/>
              <a:pathLst>
                <a:path w="767715" h="2153920">
                  <a:moveTo>
                    <a:pt x="763317" y="2153687"/>
                  </a:moveTo>
                  <a:lnTo>
                    <a:pt x="764277" y="2145226"/>
                  </a:lnTo>
                  <a:lnTo>
                    <a:pt x="767430" y="2091154"/>
                  </a:lnTo>
                  <a:lnTo>
                    <a:pt x="767569" y="2033813"/>
                  </a:lnTo>
                  <a:lnTo>
                    <a:pt x="764319" y="1972951"/>
                  </a:lnTo>
                  <a:lnTo>
                    <a:pt x="757306" y="1908320"/>
                  </a:lnTo>
                  <a:lnTo>
                    <a:pt x="746154" y="1839671"/>
                  </a:lnTo>
                  <a:lnTo>
                    <a:pt x="734917" y="1787495"/>
                  </a:lnTo>
                  <a:lnTo>
                    <a:pt x="720397" y="1738741"/>
                  </a:lnTo>
                  <a:lnTo>
                    <a:pt x="702901" y="1693159"/>
                  </a:lnTo>
                  <a:lnTo>
                    <a:pt x="682736" y="1650500"/>
                  </a:lnTo>
                  <a:lnTo>
                    <a:pt x="660211" y="1610512"/>
                  </a:lnTo>
                  <a:lnTo>
                    <a:pt x="635632" y="1572947"/>
                  </a:lnTo>
                  <a:lnTo>
                    <a:pt x="609308" y="1537554"/>
                  </a:lnTo>
                  <a:lnTo>
                    <a:pt x="581546" y="1504083"/>
                  </a:lnTo>
                  <a:lnTo>
                    <a:pt x="552653" y="1472285"/>
                  </a:lnTo>
                  <a:lnTo>
                    <a:pt x="522937" y="1441910"/>
                  </a:lnTo>
                  <a:lnTo>
                    <a:pt x="492705" y="1412706"/>
                  </a:lnTo>
                  <a:lnTo>
                    <a:pt x="462266" y="1384425"/>
                  </a:lnTo>
                  <a:lnTo>
                    <a:pt x="431927" y="1356817"/>
                  </a:lnTo>
                  <a:lnTo>
                    <a:pt x="401995" y="1329632"/>
                  </a:lnTo>
                  <a:lnTo>
                    <a:pt x="372778" y="1302619"/>
                  </a:lnTo>
                  <a:lnTo>
                    <a:pt x="344584" y="1275529"/>
                  </a:lnTo>
                  <a:lnTo>
                    <a:pt x="317719" y="1248111"/>
                  </a:lnTo>
                  <a:lnTo>
                    <a:pt x="269211" y="1191295"/>
                  </a:lnTo>
                  <a:lnTo>
                    <a:pt x="229713" y="1130171"/>
                  </a:lnTo>
                  <a:lnTo>
                    <a:pt x="201687" y="1062738"/>
                  </a:lnTo>
                  <a:lnTo>
                    <a:pt x="187594" y="986998"/>
                  </a:lnTo>
                  <a:lnTo>
                    <a:pt x="185923" y="951356"/>
                  </a:lnTo>
                  <a:lnTo>
                    <a:pt x="186711" y="915605"/>
                  </a:lnTo>
                  <a:lnTo>
                    <a:pt x="194313" y="843810"/>
                  </a:lnTo>
                  <a:lnTo>
                    <a:pt x="207694" y="771679"/>
                  </a:lnTo>
                  <a:lnTo>
                    <a:pt x="240963" y="626674"/>
                  </a:lnTo>
                  <a:lnTo>
                    <a:pt x="248662" y="590316"/>
                  </a:lnTo>
                  <a:lnTo>
                    <a:pt x="255438" y="553932"/>
                  </a:lnTo>
                  <a:lnTo>
                    <a:pt x="260951" y="517530"/>
                  </a:lnTo>
                  <a:lnTo>
                    <a:pt x="264864" y="481118"/>
                  </a:lnTo>
                  <a:lnTo>
                    <a:pt x="266838" y="444706"/>
                  </a:lnTo>
                  <a:lnTo>
                    <a:pt x="266536" y="408300"/>
                  </a:lnTo>
                  <a:lnTo>
                    <a:pt x="257745" y="335543"/>
                  </a:lnTo>
                  <a:lnTo>
                    <a:pt x="235786" y="262913"/>
                  </a:lnTo>
                  <a:lnTo>
                    <a:pt x="219022" y="226666"/>
                  </a:lnTo>
                  <a:lnTo>
                    <a:pt x="197951" y="190476"/>
                  </a:lnTo>
                  <a:lnTo>
                    <a:pt x="172235" y="154351"/>
                  </a:lnTo>
                  <a:lnTo>
                    <a:pt x="141535" y="118299"/>
                  </a:lnTo>
                  <a:lnTo>
                    <a:pt x="105512" y="82328"/>
                  </a:lnTo>
                  <a:lnTo>
                    <a:pt x="63830" y="46448"/>
                  </a:lnTo>
                  <a:lnTo>
                    <a:pt x="16148" y="10665"/>
                  </a:lnTo>
                  <a:lnTo>
                    <a:pt x="0" y="0"/>
                  </a:lnTo>
                  <a:lnTo>
                    <a:pt x="19" y="2153676"/>
                  </a:lnTo>
                  <a:lnTo>
                    <a:pt x="763317" y="2153687"/>
                  </a:lnTo>
                  <a:close/>
                </a:path>
              </a:pathLst>
            </a:custGeom>
            <a:solidFill>
              <a:srgbClr val="B3A7A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124074" y="3695700"/>
              <a:ext cx="3962400" cy="4667250"/>
            </a:xfrm>
            <a:custGeom>
              <a:avLst/>
              <a:gdLst/>
              <a:ahLst/>
              <a:cxnLst/>
              <a:rect l="l" t="t" r="r" b="b"/>
              <a:pathLst>
                <a:path w="3962400" h="4667250">
                  <a:moveTo>
                    <a:pt x="3962400" y="0"/>
                  </a:moveTo>
                  <a:lnTo>
                    <a:pt x="0" y="0"/>
                  </a:lnTo>
                  <a:lnTo>
                    <a:pt x="0" y="4667250"/>
                  </a:lnTo>
                  <a:lnTo>
                    <a:pt x="3962400" y="4667250"/>
                  </a:lnTo>
                  <a:lnTo>
                    <a:pt x="3962400" y="0"/>
                  </a:lnTo>
                  <a:close/>
                </a:path>
              </a:pathLst>
            </a:custGeom>
            <a:solidFill>
              <a:srgbClr val="FFFFFF">
                <a:alpha val="87841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4" name="object 14"/>
          <p:cNvSpPr/>
          <p:nvPr/>
        </p:nvSpPr>
        <p:spPr>
          <a:xfrm>
            <a:off x="4775200" y="2482850"/>
            <a:ext cx="2641600" cy="3092450"/>
          </a:xfrm>
          <a:custGeom>
            <a:avLst/>
            <a:gdLst/>
            <a:ahLst/>
            <a:cxnLst/>
            <a:rect l="l" t="t" r="r" b="b"/>
            <a:pathLst>
              <a:path w="3962400" h="4638675">
                <a:moveTo>
                  <a:pt x="0" y="4638675"/>
                </a:moveTo>
                <a:lnTo>
                  <a:pt x="3962400" y="4638675"/>
                </a:lnTo>
                <a:lnTo>
                  <a:pt x="3962400" y="0"/>
                </a:lnTo>
                <a:lnTo>
                  <a:pt x="0" y="0"/>
                </a:lnTo>
                <a:lnTo>
                  <a:pt x="0" y="4638675"/>
                </a:lnTo>
                <a:close/>
              </a:path>
            </a:pathLst>
          </a:custGeom>
          <a:solidFill>
            <a:srgbClr val="FFFFFF">
              <a:alpha val="87841"/>
            </a:srgb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15" name="object 15"/>
          <p:cNvGrpSpPr/>
          <p:nvPr/>
        </p:nvGrpSpPr>
        <p:grpSpPr>
          <a:xfrm>
            <a:off x="8134350" y="2463800"/>
            <a:ext cx="2641600" cy="3238500"/>
            <a:chOff x="12201525" y="3695700"/>
            <a:chExt cx="3962400" cy="4857750"/>
          </a:xfrm>
        </p:grpSpPr>
        <p:sp>
          <p:nvSpPr>
            <p:cNvPr id="16" name="object 16"/>
            <p:cNvSpPr/>
            <p:nvPr/>
          </p:nvSpPr>
          <p:spPr>
            <a:xfrm>
              <a:off x="12201525" y="3724275"/>
              <a:ext cx="3962400" cy="4638675"/>
            </a:xfrm>
            <a:custGeom>
              <a:avLst/>
              <a:gdLst/>
              <a:ahLst/>
              <a:cxnLst/>
              <a:rect l="l" t="t" r="r" b="b"/>
              <a:pathLst>
                <a:path w="3962400" h="4638675">
                  <a:moveTo>
                    <a:pt x="0" y="4638675"/>
                  </a:moveTo>
                  <a:lnTo>
                    <a:pt x="3962400" y="4638675"/>
                  </a:lnTo>
                  <a:lnTo>
                    <a:pt x="3962400" y="0"/>
                  </a:lnTo>
                  <a:lnTo>
                    <a:pt x="0" y="0"/>
                  </a:lnTo>
                  <a:lnTo>
                    <a:pt x="0" y="4638675"/>
                  </a:lnTo>
                  <a:close/>
                </a:path>
              </a:pathLst>
            </a:custGeom>
            <a:solidFill>
              <a:srgbClr val="FFFFFF">
                <a:alpha val="87841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01525" y="3695699"/>
              <a:ext cx="3962400" cy="4857750"/>
            </a:xfrm>
            <a:custGeom>
              <a:avLst/>
              <a:gdLst/>
              <a:ahLst/>
              <a:cxnLst/>
              <a:rect l="l" t="t" r="r" b="b"/>
              <a:pathLst>
                <a:path w="3962400" h="4857750">
                  <a:moveTo>
                    <a:pt x="2152650" y="0"/>
                  </a:moveTo>
                  <a:lnTo>
                    <a:pt x="1809750" y="0"/>
                  </a:lnTo>
                  <a:lnTo>
                    <a:pt x="1981200" y="295275"/>
                  </a:lnTo>
                  <a:lnTo>
                    <a:pt x="2152650" y="0"/>
                  </a:lnTo>
                  <a:close/>
                </a:path>
                <a:path w="3962400" h="4857750">
                  <a:moveTo>
                    <a:pt x="3962400" y="4667250"/>
                  </a:moveTo>
                  <a:lnTo>
                    <a:pt x="0" y="4667250"/>
                  </a:lnTo>
                  <a:lnTo>
                    <a:pt x="0" y="4857750"/>
                  </a:lnTo>
                  <a:lnTo>
                    <a:pt x="3962400" y="4857750"/>
                  </a:lnTo>
                  <a:lnTo>
                    <a:pt x="3962400" y="4667250"/>
                  </a:lnTo>
                  <a:close/>
                </a:path>
              </a:pathLst>
            </a:custGeom>
            <a:solidFill>
              <a:srgbClr val="D1B4B3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16050" y="2463800"/>
            <a:ext cx="2641600" cy="31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endParaRPr sz="1200">
              <a:latin typeface="Times New Roman"/>
              <a:cs typeface="Times New Roman"/>
            </a:endParaRPr>
          </a:p>
          <a:p>
            <a:pPr marL="20321" algn="just">
              <a:lnSpc>
                <a:spcPts val="1320"/>
              </a:lnSpc>
            </a:pPr>
            <a:r>
              <a:rPr sz="1200" b="1" dirty="0">
                <a:solidFill>
                  <a:srgbClr val="050507"/>
                </a:solidFill>
                <a:latin typeface="Times New Roman"/>
                <a:cs typeface="Times New Roman"/>
              </a:rPr>
              <a:t>Experimental</a:t>
            </a:r>
            <a:r>
              <a:rPr sz="1200" b="1" spc="-5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Design:</a:t>
            </a:r>
            <a:endParaRPr sz="1200">
              <a:latin typeface="Times New Roman"/>
              <a:cs typeface="Times New Roman"/>
            </a:endParaRPr>
          </a:p>
          <a:p>
            <a:pPr marL="591426" marR="67737" indent="-265867" algn="just">
              <a:lnSpc>
                <a:spcPts val="1200"/>
              </a:lnSpc>
              <a:spcBef>
                <a:spcPts val="120"/>
              </a:spcBef>
              <a:buAutoNum type="romanUcPeriod"/>
              <a:tabLst>
                <a:tab pos="592273" algn="l"/>
              </a:tabLst>
            </a:pP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Study</a:t>
            </a:r>
            <a:r>
              <a:rPr sz="1200" spc="47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tests</a:t>
            </a:r>
            <a:r>
              <a:rPr sz="1200" spc="67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18</a:t>
            </a:r>
            <a:r>
              <a:rPr sz="1200" spc="57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biases</a:t>
            </a:r>
            <a:r>
              <a:rPr sz="1200" spc="63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in</a:t>
            </a:r>
            <a:r>
              <a:rPr sz="1200" spc="50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OM 	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using</a:t>
            </a:r>
            <a:r>
              <a:rPr sz="1200" spc="207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ChatGPT</a:t>
            </a:r>
            <a:r>
              <a:rPr sz="1200" spc="200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200" spc="-30" dirty="0">
                <a:solidFill>
                  <a:srgbClr val="050507"/>
                </a:solidFill>
                <a:latin typeface="Times New Roman"/>
                <a:cs typeface="Times New Roman"/>
              </a:rPr>
              <a:t>(GPT-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3.5</a:t>
            </a:r>
            <a:r>
              <a:rPr sz="1200" spc="207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200" spc="-33" dirty="0">
                <a:solidFill>
                  <a:srgbClr val="050507"/>
                </a:solidFill>
                <a:latin typeface="Times New Roman"/>
                <a:cs typeface="Times New Roman"/>
              </a:rPr>
              <a:t>&amp; 	</a:t>
            </a:r>
            <a:r>
              <a:rPr sz="1200" spc="-40" dirty="0">
                <a:solidFill>
                  <a:srgbClr val="050507"/>
                </a:solidFill>
                <a:latin typeface="Times New Roman"/>
                <a:cs typeface="Times New Roman"/>
              </a:rPr>
              <a:t>GPT-</a:t>
            </a: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4).</a:t>
            </a:r>
            <a:endParaRPr sz="1200">
              <a:latin typeface="Times New Roman"/>
              <a:cs typeface="Times New Roman"/>
            </a:endParaRPr>
          </a:p>
          <a:p>
            <a:pPr marL="591003" marR="67737" indent="-265443" algn="just">
              <a:lnSpc>
                <a:spcPts val="1200"/>
              </a:lnSpc>
              <a:spcBef>
                <a:spcPts val="3"/>
              </a:spcBef>
              <a:buAutoNum type="romanUcPeriod"/>
              <a:tabLst>
                <a:tab pos="592273" algn="l"/>
              </a:tabLst>
            </a:pP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Two</a:t>
            </a:r>
            <a:r>
              <a:rPr sz="1200" spc="7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phases:</a:t>
            </a:r>
            <a:r>
              <a:rPr sz="1200" spc="6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Jan-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Feb</a:t>
            </a:r>
            <a:r>
              <a:rPr sz="1200" spc="6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2023</a:t>
            </a:r>
            <a:r>
              <a:rPr sz="1200" spc="6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spc="-13" dirty="0">
                <a:solidFill>
                  <a:srgbClr val="050507"/>
                </a:solidFill>
                <a:latin typeface="Times New Roman"/>
                <a:cs typeface="Times New Roman"/>
              </a:rPr>
              <a:t>(T1) 	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&amp; 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Oct-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Dec 2023 </a:t>
            </a:r>
            <a:r>
              <a:rPr sz="1200" spc="-13" dirty="0">
                <a:solidFill>
                  <a:srgbClr val="050507"/>
                </a:solidFill>
                <a:latin typeface="Times New Roman"/>
                <a:cs typeface="Times New Roman"/>
              </a:rPr>
              <a:t>(T2).</a:t>
            </a:r>
            <a:endParaRPr sz="1200">
              <a:latin typeface="Times New Roman"/>
              <a:cs typeface="Times New Roman"/>
            </a:endParaRPr>
          </a:p>
          <a:p>
            <a:pPr marL="20321" algn="just">
              <a:lnSpc>
                <a:spcPts val="1083"/>
              </a:lnSpc>
            </a:pPr>
            <a:r>
              <a:rPr sz="1200" b="1" dirty="0">
                <a:solidFill>
                  <a:srgbClr val="050507"/>
                </a:solidFill>
                <a:latin typeface="Times New Roman"/>
                <a:cs typeface="Times New Roman"/>
              </a:rPr>
              <a:t>Standard</a:t>
            </a:r>
            <a:r>
              <a:rPr sz="1200" b="1" spc="-2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Context:</a:t>
            </a:r>
            <a:endParaRPr sz="1200">
              <a:latin typeface="Times New Roman"/>
              <a:cs typeface="Times New Roman"/>
            </a:endParaRPr>
          </a:p>
          <a:p>
            <a:pPr marL="591426" marR="66043" indent="-265867" algn="just">
              <a:lnSpc>
                <a:spcPts val="1200"/>
              </a:lnSpc>
              <a:spcBef>
                <a:spcPts val="120"/>
              </a:spcBef>
              <a:buAutoNum type="romanUcPeriod"/>
              <a:tabLst>
                <a:tab pos="592273" algn="l"/>
              </a:tabLst>
            </a:pP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Time</a:t>
            </a:r>
            <a:r>
              <a:rPr sz="1200" spc="5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1:</a:t>
            </a:r>
            <a:r>
              <a:rPr sz="1200" spc="4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Early</a:t>
            </a:r>
            <a:r>
              <a:rPr sz="1200" spc="5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ChatGPT</a:t>
            </a:r>
            <a:r>
              <a:rPr sz="1200" spc="3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version 	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tested</a:t>
            </a:r>
            <a:r>
              <a:rPr sz="1200" spc="233" dirty="0">
                <a:solidFill>
                  <a:srgbClr val="050507"/>
                </a:solidFill>
                <a:latin typeface="Times New Roman"/>
                <a:cs typeface="Times New Roman"/>
              </a:rPr>
              <a:t> 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with</a:t>
            </a:r>
            <a:r>
              <a:rPr sz="1200" spc="227" dirty="0">
                <a:solidFill>
                  <a:srgbClr val="050507"/>
                </a:solidFill>
                <a:latin typeface="Times New Roman"/>
                <a:cs typeface="Times New Roman"/>
              </a:rPr>
              <a:t>   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literature-</a:t>
            </a:r>
            <a:r>
              <a:rPr sz="1200" spc="-13" dirty="0">
                <a:solidFill>
                  <a:srgbClr val="050507"/>
                </a:solidFill>
                <a:latin typeface="Times New Roman"/>
                <a:cs typeface="Times New Roman"/>
              </a:rPr>
              <a:t>based 	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vignettes.</a:t>
            </a:r>
            <a:endParaRPr sz="1200">
              <a:latin typeface="Times New Roman"/>
              <a:cs typeface="Times New Roman"/>
            </a:endParaRPr>
          </a:p>
          <a:p>
            <a:pPr marL="591003" marR="70277" indent="-265443" algn="just">
              <a:lnSpc>
                <a:spcPts val="1200"/>
              </a:lnSpc>
              <a:spcBef>
                <a:spcPts val="3"/>
              </a:spcBef>
              <a:buAutoNum type="romanUcPeriod"/>
              <a:tabLst>
                <a:tab pos="592273" algn="l"/>
              </a:tabLst>
            </a:pP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Time</a:t>
            </a:r>
            <a:r>
              <a:rPr sz="1200" spc="3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2:</a:t>
            </a:r>
            <a:r>
              <a:rPr sz="1200" spc="3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Repeated</a:t>
            </a:r>
            <a:r>
              <a:rPr sz="1200" spc="5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standard</a:t>
            </a:r>
            <a:r>
              <a:rPr sz="1200" spc="5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spc="-13" dirty="0">
                <a:solidFill>
                  <a:srgbClr val="050507"/>
                </a:solidFill>
                <a:latin typeface="Times New Roman"/>
                <a:cs typeface="Times New Roman"/>
              </a:rPr>
              <a:t>tests 	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with</a:t>
            </a:r>
            <a:r>
              <a:rPr sz="1200" spc="-2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spc="-30" dirty="0">
                <a:solidFill>
                  <a:srgbClr val="050507"/>
                </a:solidFill>
                <a:latin typeface="Times New Roman"/>
                <a:cs typeface="Times New Roman"/>
              </a:rPr>
              <a:t>GPT-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3.5</a:t>
            </a:r>
            <a:r>
              <a:rPr sz="1200" spc="-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&amp; </a:t>
            </a:r>
            <a:r>
              <a:rPr sz="1200" spc="-30" dirty="0">
                <a:solidFill>
                  <a:srgbClr val="050507"/>
                </a:solidFill>
                <a:latin typeface="Times New Roman"/>
                <a:cs typeface="Times New Roman"/>
              </a:rPr>
              <a:t>GPT-</a:t>
            </a: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4.</a:t>
            </a:r>
            <a:endParaRPr sz="1200">
              <a:latin typeface="Times New Roman"/>
              <a:cs typeface="Times New Roman"/>
            </a:endParaRPr>
          </a:p>
          <a:p>
            <a:pPr marL="20321" algn="just">
              <a:lnSpc>
                <a:spcPts val="1083"/>
              </a:lnSpc>
            </a:pPr>
            <a:r>
              <a:rPr sz="1200" b="1" dirty="0">
                <a:solidFill>
                  <a:srgbClr val="050507"/>
                </a:solidFill>
                <a:latin typeface="Times New Roman"/>
                <a:cs typeface="Times New Roman"/>
              </a:rPr>
              <a:t>Operations</a:t>
            </a:r>
            <a:r>
              <a:rPr sz="1200" b="1" spc="-3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50507"/>
                </a:solidFill>
                <a:latin typeface="Times New Roman"/>
                <a:cs typeface="Times New Roman"/>
              </a:rPr>
              <a:t>Management</a:t>
            </a:r>
            <a:r>
              <a:rPr sz="1200" b="1" spc="-5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Contexts:</a:t>
            </a:r>
            <a:endParaRPr sz="1200">
              <a:latin typeface="Times New Roman"/>
              <a:cs typeface="Times New Roman"/>
            </a:endParaRPr>
          </a:p>
          <a:p>
            <a:pPr marL="591426" marR="67737" indent="-265867" algn="just">
              <a:lnSpc>
                <a:spcPts val="1200"/>
              </a:lnSpc>
              <a:spcBef>
                <a:spcPts val="120"/>
              </a:spcBef>
              <a:buAutoNum type="romanUcPeriod"/>
              <a:tabLst>
                <a:tab pos="592273" algn="l"/>
              </a:tabLst>
            </a:pP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Created</a:t>
            </a:r>
            <a:r>
              <a:rPr sz="1200" spc="190" dirty="0">
                <a:solidFill>
                  <a:srgbClr val="050507"/>
                </a:solidFill>
                <a:latin typeface="Times New Roman"/>
                <a:cs typeface="Times New Roman"/>
              </a:rPr>
              <a:t>  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two</a:t>
            </a:r>
            <a:r>
              <a:rPr sz="1200" spc="197" dirty="0">
                <a:solidFill>
                  <a:srgbClr val="050507"/>
                </a:solidFill>
                <a:latin typeface="Times New Roman"/>
                <a:cs typeface="Times New Roman"/>
              </a:rPr>
              <a:t>    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OM-specific 	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vignettes</a:t>
            </a:r>
            <a:r>
              <a:rPr sz="1200" spc="17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per</a:t>
            </a:r>
            <a:r>
              <a:rPr sz="1200" spc="14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bias:</a:t>
            </a:r>
            <a:r>
              <a:rPr sz="1200" spc="16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inventory</a:t>
            </a:r>
            <a:r>
              <a:rPr sz="1200" spc="16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spc="-33" dirty="0">
                <a:solidFill>
                  <a:srgbClr val="050507"/>
                </a:solidFill>
                <a:latin typeface="Times New Roman"/>
                <a:cs typeface="Times New Roman"/>
              </a:rPr>
              <a:t>&amp; 	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general</a:t>
            </a:r>
            <a:r>
              <a:rPr sz="1200" spc="-3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OM.</a:t>
            </a:r>
            <a:endParaRPr sz="1200">
              <a:latin typeface="Times New Roman"/>
              <a:cs typeface="Times New Roman"/>
            </a:endParaRPr>
          </a:p>
          <a:p>
            <a:pPr marL="591003" marR="68583" indent="-265443" algn="just">
              <a:lnSpc>
                <a:spcPts val="1200"/>
              </a:lnSpc>
              <a:buAutoNum type="romanUcPeriod"/>
              <a:tabLst>
                <a:tab pos="592273" algn="l"/>
              </a:tabLst>
            </a:pP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Designed</a:t>
            </a:r>
            <a:r>
              <a:rPr sz="1200" spc="123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to</a:t>
            </a:r>
            <a:r>
              <a:rPr sz="1200" spc="120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be</a:t>
            </a:r>
            <a:r>
              <a:rPr sz="1200" spc="130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"unseen"</a:t>
            </a:r>
            <a:r>
              <a:rPr sz="1200" spc="120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by 	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models</a:t>
            </a:r>
            <a:r>
              <a:rPr sz="1200" spc="200" dirty="0">
                <a:solidFill>
                  <a:srgbClr val="050507"/>
                </a:solidFill>
                <a:latin typeface="Times New Roman"/>
                <a:cs typeface="Times New Roman"/>
              </a:rPr>
              <a:t> 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to</a:t>
            </a:r>
            <a:r>
              <a:rPr sz="1200" spc="197" dirty="0">
                <a:solidFill>
                  <a:srgbClr val="050507"/>
                </a:solidFill>
                <a:latin typeface="Times New Roman"/>
                <a:cs typeface="Times New Roman"/>
              </a:rPr>
              <a:t> 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test</a:t>
            </a:r>
            <a:r>
              <a:rPr sz="1200" spc="200" dirty="0">
                <a:solidFill>
                  <a:srgbClr val="050507"/>
                </a:solidFill>
                <a:latin typeface="Times New Roman"/>
                <a:cs typeface="Times New Roman"/>
              </a:rPr>
              <a:t>   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real-</a:t>
            </a:r>
            <a:r>
              <a:rPr sz="1200" spc="-13" dirty="0">
                <a:solidFill>
                  <a:srgbClr val="050507"/>
                </a:solidFill>
                <a:latin typeface="Times New Roman"/>
                <a:cs typeface="Times New Roman"/>
              </a:rPr>
              <a:t>world 	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decision-making.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454150" y="1945932"/>
            <a:ext cx="2603500" cy="508687"/>
          </a:xfrm>
          <a:prstGeom prst="rect">
            <a:avLst/>
          </a:prstGeom>
          <a:solidFill>
            <a:srgbClr val="D1B4B3"/>
          </a:solidFill>
        </p:spPr>
        <p:txBody>
          <a:bodyPr vert="horz" wrap="square" lIns="0" tIns="46567" rIns="0" bIns="0" rtlCol="0" anchor="ctr">
            <a:spAutoFit/>
          </a:bodyPr>
          <a:lstStyle/>
          <a:p>
            <a:pPr marL="661279" marR="349267" indent="-340377">
              <a:lnSpc>
                <a:spcPts val="1800"/>
              </a:lnSpc>
              <a:spcBef>
                <a:spcPts val="367"/>
              </a:spcBef>
            </a:pPr>
            <a:r>
              <a:rPr sz="1533" b="1" dirty="0">
                <a:solidFill>
                  <a:srgbClr val="FFFFFF"/>
                </a:solidFill>
              </a:rPr>
              <a:t>Experimental</a:t>
            </a:r>
            <a:r>
              <a:rPr sz="1533" b="1" spc="-37" dirty="0">
                <a:solidFill>
                  <a:srgbClr val="FFFFFF"/>
                </a:solidFill>
              </a:rPr>
              <a:t> </a:t>
            </a:r>
            <a:r>
              <a:rPr sz="1533" b="1" dirty="0">
                <a:solidFill>
                  <a:srgbClr val="FFFFFF"/>
                </a:solidFill>
              </a:rPr>
              <a:t>design</a:t>
            </a:r>
            <a:r>
              <a:rPr sz="1533" b="1" spc="-57" dirty="0">
                <a:solidFill>
                  <a:srgbClr val="FFFFFF"/>
                </a:solidFill>
              </a:rPr>
              <a:t> </a:t>
            </a:r>
            <a:r>
              <a:rPr sz="1533" b="1" spc="-33" dirty="0">
                <a:solidFill>
                  <a:srgbClr val="FFFFFF"/>
                </a:solidFill>
              </a:rPr>
              <a:t>&amp; </a:t>
            </a:r>
            <a:r>
              <a:rPr sz="1533" b="1" dirty="0">
                <a:solidFill>
                  <a:srgbClr val="FFFFFF"/>
                </a:solidFill>
              </a:rPr>
              <a:t>scenario</a:t>
            </a:r>
            <a:r>
              <a:rPr sz="1533" b="1" spc="-40" dirty="0">
                <a:solidFill>
                  <a:srgbClr val="FFFFFF"/>
                </a:solidFill>
              </a:rPr>
              <a:t> </a:t>
            </a:r>
            <a:r>
              <a:rPr sz="1533" b="1" spc="-7" dirty="0">
                <a:solidFill>
                  <a:srgbClr val="FFFFFF"/>
                </a:solidFill>
              </a:rPr>
              <a:t>setting</a:t>
            </a:r>
            <a:endParaRPr sz="1533"/>
          </a:p>
        </p:txBody>
      </p:sp>
      <p:sp>
        <p:nvSpPr>
          <p:cNvPr id="20" name="object 20"/>
          <p:cNvSpPr/>
          <p:nvPr/>
        </p:nvSpPr>
        <p:spPr>
          <a:xfrm>
            <a:off x="2622550" y="2457450"/>
            <a:ext cx="228600" cy="196850"/>
          </a:xfrm>
          <a:custGeom>
            <a:avLst/>
            <a:gdLst/>
            <a:ahLst/>
            <a:cxnLst/>
            <a:rect l="l" t="t" r="r" b="b"/>
            <a:pathLst>
              <a:path w="342900" h="295275">
                <a:moveTo>
                  <a:pt x="342900" y="0"/>
                </a:moveTo>
                <a:lnTo>
                  <a:pt x="0" y="0"/>
                </a:lnTo>
                <a:lnTo>
                  <a:pt x="171450" y="295275"/>
                </a:lnTo>
                <a:lnTo>
                  <a:pt x="342900" y="0"/>
                </a:lnTo>
                <a:close/>
              </a:path>
            </a:pathLst>
          </a:custGeom>
          <a:solidFill>
            <a:srgbClr val="D1B4B3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1" name="object 21"/>
          <p:cNvSpPr/>
          <p:nvPr/>
        </p:nvSpPr>
        <p:spPr>
          <a:xfrm>
            <a:off x="5981700" y="2476500"/>
            <a:ext cx="228600" cy="196850"/>
          </a:xfrm>
          <a:custGeom>
            <a:avLst/>
            <a:gdLst/>
            <a:ahLst/>
            <a:cxnLst/>
            <a:rect l="l" t="t" r="r" b="b"/>
            <a:pathLst>
              <a:path w="342900" h="295275">
                <a:moveTo>
                  <a:pt x="342900" y="0"/>
                </a:moveTo>
                <a:lnTo>
                  <a:pt x="0" y="0"/>
                </a:lnTo>
                <a:lnTo>
                  <a:pt x="171450" y="295275"/>
                </a:lnTo>
                <a:lnTo>
                  <a:pt x="342900" y="0"/>
                </a:lnTo>
                <a:close/>
              </a:path>
            </a:pathLst>
          </a:custGeom>
          <a:solidFill>
            <a:srgbClr val="B3A7AC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2" name="object 22"/>
          <p:cNvSpPr/>
          <p:nvPr/>
        </p:nvSpPr>
        <p:spPr>
          <a:xfrm>
            <a:off x="1416050" y="5575300"/>
            <a:ext cx="2641600" cy="127000"/>
          </a:xfrm>
          <a:custGeom>
            <a:avLst/>
            <a:gdLst/>
            <a:ahLst/>
            <a:cxnLst/>
            <a:rect l="l" t="t" r="r" b="b"/>
            <a:pathLst>
              <a:path w="3962400" h="190500">
                <a:moveTo>
                  <a:pt x="3962400" y="0"/>
                </a:moveTo>
                <a:lnTo>
                  <a:pt x="0" y="0"/>
                </a:lnTo>
                <a:lnTo>
                  <a:pt x="0" y="190500"/>
                </a:lnTo>
                <a:lnTo>
                  <a:pt x="3962400" y="190500"/>
                </a:lnTo>
                <a:lnTo>
                  <a:pt x="3962400" y="0"/>
                </a:lnTo>
                <a:close/>
              </a:path>
            </a:pathLst>
          </a:custGeom>
          <a:solidFill>
            <a:srgbClr val="D1B4B3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3" name="object 23"/>
          <p:cNvSpPr/>
          <p:nvPr/>
        </p:nvSpPr>
        <p:spPr>
          <a:xfrm>
            <a:off x="4775200" y="5575300"/>
            <a:ext cx="2641600" cy="127000"/>
          </a:xfrm>
          <a:custGeom>
            <a:avLst/>
            <a:gdLst/>
            <a:ahLst/>
            <a:cxnLst/>
            <a:rect l="l" t="t" r="r" b="b"/>
            <a:pathLst>
              <a:path w="3962400" h="190500">
                <a:moveTo>
                  <a:pt x="3962400" y="0"/>
                </a:moveTo>
                <a:lnTo>
                  <a:pt x="0" y="0"/>
                </a:lnTo>
                <a:lnTo>
                  <a:pt x="0" y="190500"/>
                </a:lnTo>
                <a:lnTo>
                  <a:pt x="3962400" y="190500"/>
                </a:lnTo>
                <a:lnTo>
                  <a:pt x="3962400" y="0"/>
                </a:lnTo>
                <a:close/>
              </a:path>
            </a:pathLst>
          </a:custGeom>
          <a:solidFill>
            <a:srgbClr val="B3A7AC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24" name="object 24"/>
          <p:cNvGrpSpPr/>
          <p:nvPr/>
        </p:nvGrpSpPr>
        <p:grpSpPr>
          <a:xfrm>
            <a:off x="965623" y="489331"/>
            <a:ext cx="5291667" cy="1106170"/>
            <a:chOff x="1448435" y="733996"/>
            <a:chExt cx="7937500" cy="165925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8435" y="733996"/>
              <a:ext cx="3125978" cy="9439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7189" y="733996"/>
              <a:ext cx="1429512" cy="9439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8435" y="1448752"/>
              <a:ext cx="7937246" cy="943927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775200" y="1949451"/>
            <a:ext cx="2641600" cy="510396"/>
          </a:xfrm>
          <a:prstGeom prst="rect">
            <a:avLst/>
          </a:prstGeom>
          <a:solidFill>
            <a:srgbClr val="B3A7AC"/>
          </a:solidFill>
        </p:spPr>
        <p:txBody>
          <a:bodyPr vert="horz" wrap="square" lIns="0" tIns="48260" rIns="0" bIns="0" rtlCol="0">
            <a:spAutoFit/>
          </a:bodyPr>
          <a:lstStyle/>
          <a:p>
            <a:pPr marL="1017744" marR="585075" indent="-418698">
              <a:lnSpc>
                <a:spcPts val="1800"/>
              </a:lnSpc>
              <a:spcBef>
                <a:spcPts val="380"/>
              </a:spcBef>
            </a:pPr>
            <a:r>
              <a:rPr sz="1533" b="1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533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33" b="1" dirty="0">
                <a:solidFill>
                  <a:srgbClr val="FFFFFF"/>
                </a:solidFill>
                <a:latin typeface="Times New Roman"/>
                <a:cs typeface="Times New Roman"/>
              </a:rPr>
              <a:t>collection</a:t>
            </a:r>
            <a:r>
              <a:rPr sz="1533" b="1" spc="-2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33" b="1" spc="-33" dirty="0">
                <a:solidFill>
                  <a:srgbClr val="FFFFFF"/>
                </a:solidFill>
                <a:latin typeface="Times New Roman"/>
                <a:cs typeface="Times New Roman"/>
              </a:rPr>
              <a:t>&amp; </a:t>
            </a:r>
            <a:r>
              <a:rPr sz="1533" b="1" spc="-7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1533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34350" y="1949450"/>
            <a:ext cx="2641600" cy="510396"/>
          </a:xfrm>
          <a:prstGeom prst="rect">
            <a:avLst/>
          </a:prstGeom>
          <a:solidFill>
            <a:srgbClr val="D1B4B3"/>
          </a:solidFill>
        </p:spPr>
        <p:txBody>
          <a:bodyPr vert="horz" wrap="square" lIns="0" tIns="48260" rIns="0" bIns="0" rtlCol="0">
            <a:spAutoFit/>
          </a:bodyPr>
          <a:lstStyle/>
          <a:p>
            <a:pPr marL="531310" marR="207867" indent="-265867">
              <a:lnSpc>
                <a:spcPts val="1800"/>
              </a:lnSpc>
              <a:spcBef>
                <a:spcPts val="380"/>
              </a:spcBef>
            </a:pPr>
            <a:r>
              <a:rPr sz="1533" b="1" dirty="0">
                <a:solidFill>
                  <a:srgbClr val="FFFFFF"/>
                </a:solidFill>
                <a:latin typeface="Times New Roman"/>
                <a:cs typeface="Times New Roman"/>
              </a:rPr>
              <a:t>Experimental</a:t>
            </a:r>
            <a:r>
              <a:rPr sz="1533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33" b="1" dirty="0">
                <a:solidFill>
                  <a:srgbClr val="FFFFFF"/>
                </a:solidFill>
                <a:latin typeface="Times New Roman"/>
                <a:cs typeface="Times New Roman"/>
              </a:rPr>
              <a:t>protocols</a:t>
            </a:r>
            <a:r>
              <a:rPr sz="1533" b="1" spc="-7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33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&amp; </a:t>
            </a:r>
            <a:r>
              <a:rPr sz="1533" b="1" dirty="0">
                <a:solidFill>
                  <a:srgbClr val="FFFFFF"/>
                </a:solidFill>
                <a:latin typeface="Times New Roman"/>
                <a:cs typeface="Times New Roman"/>
              </a:rPr>
              <a:t>version</a:t>
            </a:r>
            <a:r>
              <a:rPr sz="1533" b="1" spc="-5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33" b="1" spc="-7" dirty="0">
                <a:solidFill>
                  <a:srgbClr val="FFFFFF"/>
                </a:solidFill>
                <a:latin typeface="Times New Roman"/>
                <a:cs typeface="Times New Roman"/>
              </a:rPr>
              <a:t>comparison</a:t>
            </a:r>
            <a:endParaRPr sz="1533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20810" y="4180882"/>
            <a:ext cx="1956223" cy="34197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66713">
              <a:lnSpc>
                <a:spcPts val="1320"/>
              </a:lnSpc>
              <a:spcBef>
                <a:spcPts val="67"/>
              </a:spcBef>
            </a:pP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biases.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ts val="1320"/>
              </a:lnSpc>
              <a:tabLst>
                <a:tab pos="266290" algn="l"/>
                <a:tab pos="698958" algn="l"/>
                <a:tab pos="1657010" algn="l"/>
              </a:tabLst>
            </a:pP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II.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200" spc="-13" dirty="0">
                <a:solidFill>
                  <a:srgbClr val="050507"/>
                </a:solidFill>
                <a:latin typeface="Times New Roman"/>
                <a:cs typeface="Times New Roman"/>
              </a:rPr>
              <a:t>Four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comparisons: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GPT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15840" y="2655824"/>
            <a:ext cx="2578523" cy="188598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algn="just">
              <a:lnSpc>
                <a:spcPts val="1320"/>
              </a:lnSpc>
              <a:spcBef>
                <a:spcPts val="67"/>
              </a:spcBef>
            </a:pPr>
            <a:r>
              <a:rPr sz="1200" b="1" dirty="0">
                <a:solidFill>
                  <a:srgbClr val="050507"/>
                </a:solidFill>
                <a:latin typeface="Times New Roman"/>
                <a:cs typeface="Times New Roman"/>
              </a:rPr>
              <a:t>Data</a:t>
            </a:r>
            <a:r>
              <a:rPr sz="1200" b="1" spc="-3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Collection:</a:t>
            </a:r>
            <a:endParaRPr sz="1200">
              <a:latin typeface="Times New Roman"/>
              <a:cs typeface="Times New Roman"/>
            </a:endParaRPr>
          </a:p>
          <a:p>
            <a:pPr marL="570682" marR="6350" indent="-265867" algn="just">
              <a:lnSpc>
                <a:spcPts val="1200"/>
              </a:lnSpc>
              <a:spcBef>
                <a:spcPts val="120"/>
              </a:spcBef>
              <a:buAutoNum type="romanUcPeriod"/>
              <a:tabLst>
                <a:tab pos="571529" algn="l"/>
              </a:tabLst>
            </a:pP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Time</a:t>
            </a:r>
            <a:r>
              <a:rPr sz="1200" spc="15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1:</a:t>
            </a:r>
            <a:r>
              <a:rPr sz="1200" spc="14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Manual</a:t>
            </a:r>
            <a:r>
              <a:rPr sz="1200" spc="13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data</a:t>
            </a:r>
            <a:r>
              <a:rPr sz="1200" spc="16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collection 	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via</a:t>
            </a:r>
            <a:r>
              <a:rPr sz="1200" spc="14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web</a:t>
            </a:r>
            <a:r>
              <a:rPr sz="1200" spc="16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interface,</a:t>
            </a:r>
            <a:r>
              <a:rPr sz="1200" spc="169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10</a:t>
            </a:r>
            <a:r>
              <a:rPr sz="1200" spc="16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responses 	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per</a:t>
            </a: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bias.</a:t>
            </a:r>
            <a:endParaRPr sz="1200">
              <a:latin typeface="Times New Roman"/>
              <a:cs typeface="Times New Roman"/>
            </a:endParaRPr>
          </a:p>
          <a:p>
            <a:pPr marL="570258" marR="5504" indent="-265443" algn="just">
              <a:lnSpc>
                <a:spcPts val="1200"/>
              </a:lnSpc>
              <a:spcBef>
                <a:spcPts val="3"/>
              </a:spcBef>
              <a:buAutoNum type="romanUcPeriod"/>
              <a:tabLst>
                <a:tab pos="571529" algn="l"/>
              </a:tabLst>
            </a:pP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Time</a:t>
            </a:r>
            <a:r>
              <a:rPr sz="1200" spc="277" dirty="0">
                <a:solidFill>
                  <a:srgbClr val="050507"/>
                </a:solidFill>
                <a:latin typeface="Times New Roman"/>
                <a:cs typeface="Times New Roman"/>
              </a:rPr>
              <a:t> 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2:</a:t>
            </a:r>
            <a:r>
              <a:rPr sz="1200" spc="273" dirty="0">
                <a:solidFill>
                  <a:srgbClr val="050507"/>
                </a:solidFill>
                <a:latin typeface="Times New Roman"/>
                <a:cs typeface="Times New Roman"/>
              </a:rPr>
              <a:t>   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API-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based</a:t>
            </a:r>
            <a:r>
              <a:rPr sz="1200" spc="270" dirty="0">
                <a:solidFill>
                  <a:srgbClr val="050507"/>
                </a:solidFill>
                <a:latin typeface="Times New Roman"/>
                <a:cs typeface="Times New Roman"/>
              </a:rPr>
              <a:t>   </a:t>
            </a:r>
            <a:r>
              <a:rPr sz="1200" spc="-13" dirty="0">
                <a:solidFill>
                  <a:srgbClr val="050507"/>
                </a:solidFill>
                <a:latin typeface="Times New Roman"/>
                <a:cs typeface="Times New Roman"/>
              </a:rPr>
              <a:t>data 	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collection,</a:t>
            </a:r>
            <a:r>
              <a:rPr sz="1200" spc="163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30</a:t>
            </a:r>
            <a:r>
              <a:rPr sz="1200" spc="177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API</a:t>
            </a:r>
            <a:r>
              <a:rPr sz="1200" spc="169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calls</a:t>
            </a:r>
            <a:r>
              <a:rPr sz="1200" spc="169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per 	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condition,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 temperature=1.</a:t>
            </a:r>
            <a:endParaRPr sz="1200">
              <a:latin typeface="Times New Roman"/>
              <a:cs typeface="Times New Roman"/>
            </a:endParaRPr>
          </a:p>
          <a:p>
            <a:pPr algn="just">
              <a:lnSpc>
                <a:spcPts val="1083"/>
              </a:lnSpc>
            </a:pPr>
            <a:r>
              <a:rPr sz="1200" b="1" dirty="0">
                <a:solidFill>
                  <a:srgbClr val="050507"/>
                </a:solidFill>
                <a:latin typeface="Times New Roman"/>
                <a:cs typeface="Times New Roman"/>
              </a:rPr>
              <a:t>Data</a:t>
            </a:r>
            <a:r>
              <a:rPr sz="1200" b="1" spc="-7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Analysis:</a:t>
            </a:r>
            <a:endParaRPr sz="1200">
              <a:latin typeface="Times New Roman"/>
              <a:cs typeface="Times New Roman"/>
            </a:endParaRPr>
          </a:p>
          <a:p>
            <a:pPr marL="266290" marR="3387" indent="-266290" algn="r">
              <a:lnSpc>
                <a:spcPts val="1203"/>
              </a:lnSpc>
              <a:buAutoNum type="romanUcPeriod"/>
              <a:tabLst>
                <a:tab pos="266290" algn="l"/>
                <a:tab pos="1022824" algn="l"/>
                <a:tab pos="1428398" algn="l"/>
                <a:tab pos="2142174" algn="l"/>
              </a:tabLst>
            </a:pP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Compared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GPT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responses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to</a:t>
            </a:r>
            <a:endParaRPr sz="1200">
              <a:latin typeface="Times New Roman"/>
              <a:cs typeface="Times New Roman"/>
            </a:endParaRPr>
          </a:p>
          <a:p>
            <a:pPr marR="7197" algn="r">
              <a:lnSpc>
                <a:spcPts val="1320"/>
              </a:lnSpc>
              <a:tabLst>
                <a:tab pos="655353" algn="l"/>
                <a:tab pos="1259480" algn="l"/>
                <a:tab pos="1491478" algn="l"/>
                <a:tab pos="1816191" algn="l"/>
              </a:tabLst>
            </a:pP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unbiased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answers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to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200" spc="-13" dirty="0">
                <a:solidFill>
                  <a:srgbClr val="050507"/>
                </a:solidFill>
                <a:latin typeface="Times New Roman"/>
                <a:cs typeface="Times New Roman"/>
              </a:rPr>
              <a:t>test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for</a:t>
            </a:r>
            <a:endParaRPr sz="1200">
              <a:latin typeface="Times New Roman"/>
              <a:cs typeface="Times New Roman"/>
            </a:endParaRPr>
          </a:p>
          <a:p>
            <a:pPr marR="7197" algn="r">
              <a:spcBef>
                <a:spcPts val="960"/>
              </a:spcBef>
            </a:pP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vs.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20810" y="4486232"/>
            <a:ext cx="2307590" cy="1113552"/>
          </a:xfrm>
          <a:prstGeom prst="rect">
            <a:avLst/>
          </a:prstGeom>
        </p:spPr>
        <p:txBody>
          <a:bodyPr vert="horz" wrap="square" lIns="0" tIns="38523" rIns="0" bIns="0" rtlCol="0">
            <a:spAutoFit/>
          </a:bodyPr>
          <a:lstStyle/>
          <a:p>
            <a:pPr marL="266713" marR="41489" algn="just">
              <a:lnSpc>
                <a:spcPct val="83400"/>
              </a:lnSpc>
              <a:spcBef>
                <a:spcPts val="303"/>
              </a:spcBef>
            </a:pP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human</a:t>
            </a:r>
            <a:r>
              <a:rPr sz="1200" spc="100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behavior,</a:t>
            </a:r>
            <a:r>
              <a:rPr sz="1200" spc="100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standard</a:t>
            </a:r>
            <a:r>
              <a:rPr sz="1200" spc="103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vs.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OM</a:t>
            </a:r>
            <a:r>
              <a:rPr sz="1200" spc="7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contexts,</a:t>
            </a:r>
            <a:r>
              <a:rPr sz="1200" spc="6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spc="-30" dirty="0">
                <a:solidFill>
                  <a:srgbClr val="050507"/>
                </a:solidFill>
                <a:latin typeface="Times New Roman"/>
                <a:cs typeface="Times New Roman"/>
              </a:rPr>
              <a:t>GPT-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3.5</a:t>
            </a:r>
            <a:r>
              <a:rPr sz="1200" spc="5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vs.</a:t>
            </a:r>
            <a:r>
              <a:rPr sz="1200" spc="5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spc="-27" dirty="0">
                <a:solidFill>
                  <a:srgbClr val="050507"/>
                </a:solidFill>
                <a:latin typeface="Times New Roman"/>
                <a:cs typeface="Times New Roman"/>
              </a:rPr>
              <a:t>GPT-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4,</a:t>
            </a:r>
            <a:r>
              <a:rPr sz="1200" spc="3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and</a:t>
            </a:r>
            <a:r>
              <a:rPr sz="1200" spc="1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spc="-30" dirty="0">
                <a:solidFill>
                  <a:srgbClr val="050507"/>
                </a:solidFill>
                <a:latin typeface="Times New Roman"/>
                <a:cs typeface="Times New Roman"/>
              </a:rPr>
              <a:t>GPT-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3.5</a:t>
            </a:r>
            <a:r>
              <a:rPr sz="1200" spc="3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Time</a:t>
            </a:r>
            <a:r>
              <a:rPr sz="1200" spc="3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1</a:t>
            </a:r>
            <a:r>
              <a:rPr sz="1200" spc="3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vs.</a:t>
            </a:r>
            <a:r>
              <a:rPr sz="1200" spc="3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spc="-13" dirty="0">
                <a:solidFill>
                  <a:srgbClr val="050507"/>
                </a:solidFill>
                <a:latin typeface="Times New Roman"/>
                <a:cs typeface="Times New Roman"/>
              </a:rPr>
              <a:t>Time </a:t>
            </a: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2.</a:t>
            </a:r>
            <a:endParaRPr sz="1200">
              <a:latin typeface="Times New Roman"/>
              <a:cs typeface="Times New Roman"/>
            </a:endParaRPr>
          </a:p>
          <a:p>
            <a:pPr marL="266713" marR="3387" indent="-266713" algn="just">
              <a:lnSpc>
                <a:spcPts val="1200"/>
              </a:lnSpc>
            </a:pP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III.</a:t>
            </a:r>
            <a:r>
              <a:rPr sz="1200" spc="27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Used</a:t>
            </a:r>
            <a:r>
              <a:rPr sz="1200" spc="230" dirty="0">
                <a:solidFill>
                  <a:srgbClr val="050507"/>
                </a:solidFill>
                <a:latin typeface="Times New Roman"/>
                <a:cs typeface="Times New Roman"/>
              </a:rPr>
              <a:t> 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statistical</a:t>
            </a:r>
            <a:r>
              <a:rPr sz="1200" spc="233" dirty="0">
                <a:solidFill>
                  <a:srgbClr val="050507"/>
                </a:solidFill>
                <a:latin typeface="Times New Roman"/>
                <a:cs typeface="Times New Roman"/>
              </a:rPr>
              <a:t> 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tests</a:t>
            </a:r>
            <a:r>
              <a:rPr sz="1200" spc="233" dirty="0">
                <a:solidFill>
                  <a:srgbClr val="050507"/>
                </a:solidFill>
                <a:latin typeface="Times New Roman"/>
                <a:cs typeface="Times New Roman"/>
              </a:rPr>
              <a:t>   </a:t>
            </a: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and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adjusted</a:t>
            </a:r>
            <a:r>
              <a:rPr sz="1200" spc="15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significance</a:t>
            </a:r>
            <a:r>
              <a:rPr sz="1200" spc="18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thresholds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to</a:t>
            </a:r>
            <a:r>
              <a:rPr sz="1200" spc="3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address</a:t>
            </a:r>
            <a:r>
              <a:rPr sz="1200" spc="4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multiple</a:t>
            </a:r>
            <a:r>
              <a:rPr sz="1200" spc="8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comparisons.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274896" y="2901103"/>
            <a:ext cx="2378286" cy="34197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>
              <a:lnSpc>
                <a:spcPts val="1320"/>
              </a:lnSpc>
              <a:spcBef>
                <a:spcPts val="67"/>
              </a:spcBef>
            </a:pPr>
            <a:r>
              <a:rPr sz="1200" b="1" dirty="0">
                <a:solidFill>
                  <a:srgbClr val="050507"/>
                </a:solidFill>
                <a:latin typeface="Times New Roman"/>
                <a:cs typeface="Times New Roman"/>
              </a:rPr>
              <a:t>Experimental</a:t>
            </a:r>
            <a:r>
              <a:rPr sz="1200" b="1" spc="-5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Protocol:</a:t>
            </a:r>
            <a:endParaRPr sz="1200">
              <a:latin typeface="Times New Roman"/>
              <a:cs typeface="Times New Roman"/>
            </a:endParaRPr>
          </a:p>
          <a:p>
            <a:pPr marL="304815">
              <a:lnSpc>
                <a:spcPts val="1320"/>
              </a:lnSpc>
              <a:tabLst>
                <a:tab pos="571529" algn="l"/>
                <a:tab pos="1356004" algn="l"/>
                <a:tab pos="2039299" algn="l"/>
              </a:tabLst>
            </a:pP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I.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Followed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original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200" spc="-13" dirty="0">
                <a:solidFill>
                  <a:srgbClr val="050507"/>
                </a:solidFill>
                <a:latin typeface="Times New Roman"/>
                <a:cs typeface="Times New Roman"/>
              </a:rPr>
              <a:t>study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579951" y="3205861"/>
            <a:ext cx="2077297" cy="64975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66713" algn="just">
              <a:lnSpc>
                <a:spcPts val="1320"/>
              </a:lnSpc>
              <a:spcBef>
                <a:spcPts val="67"/>
              </a:spcBef>
            </a:pP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instructions</a:t>
            </a:r>
            <a:r>
              <a:rPr sz="1200" spc="-1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closely.</a:t>
            </a:r>
            <a:endParaRPr sz="1200">
              <a:latin typeface="Times New Roman"/>
              <a:cs typeface="Times New Roman"/>
            </a:endParaRPr>
          </a:p>
          <a:p>
            <a:pPr marL="266713" marR="3387" indent="-266713" algn="just">
              <a:lnSpc>
                <a:spcPts val="1200"/>
              </a:lnSpc>
              <a:spcBef>
                <a:spcPts val="120"/>
              </a:spcBef>
            </a:pP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II.</a:t>
            </a:r>
            <a:r>
              <a:rPr sz="1200" spc="180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Modified</a:t>
            </a:r>
            <a:r>
              <a:rPr sz="1200" spc="23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prompts</a:t>
            </a:r>
            <a:r>
              <a:rPr sz="1200" spc="20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for</a:t>
            </a:r>
            <a:r>
              <a:rPr sz="1200" spc="33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spc="-13" dirty="0">
                <a:solidFill>
                  <a:srgbClr val="050507"/>
                </a:solidFill>
                <a:latin typeface="Times New Roman"/>
                <a:cs typeface="Times New Roman"/>
              </a:rPr>
              <a:t>tasks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requiring</a:t>
            </a:r>
            <a:r>
              <a:rPr sz="1200" spc="240" dirty="0">
                <a:solidFill>
                  <a:srgbClr val="050507"/>
                </a:solidFill>
                <a:latin typeface="Times New Roman"/>
                <a:cs typeface="Times New Roman"/>
              </a:rPr>
              <a:t>  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preferences</a:t>
            </a:r>
            <a:r>
              <a:rPr sz="1200" spc="247" dirty="0">
                <a:solidFill>
                  <a:srgbClr val="050507"/>
                </a:solidFill>
                <a:latin typeface="Times New Roman"/>
                <a:cs typeface="Times New Roman"/>
              </a:rPr>
              <a:t>   </a:t>
            </a:r>
            <a:r>
              <a:rPr sz="1200" spc="-23" dirty="0">
                <a:solidFill>
                  <a:srgbClr val="050507"/>
                </a:solidFill>
                <a:latin typeface="Times New Roman"/>
                <a:cs typeface="Times New Roman"/>
              </a:rPr>
              <a:t>to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ensure</a:t>
            </a:r>
            <a:r>
              <a:rPr sz="1200" spc="-2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definitive 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answers.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648190" y="3816350"/>
            <a:ext cx="1002877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>
              <a:spcBef>
                <a:spcPts val="67"/>
              </a:spcBef>
              <a:tabLst>
                <a:tab pos="547397" algn="l"/>
              </a:tabLst>
            </a:pP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API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outputs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766724" y="3968538"/>
            <a:ext cx="884343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>
              <a:spcBef>
                <a:spcPts val="67"/>
              </a:spcBef>
              <a:tabLst>
                <a:tab pos="471194" algn="l"/>
              </a:tabLst>
            </a:pP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to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handle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79951" y="3816350"/>
            <a:ext cx="966893" cy="49586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>
              <a:lnSpc>
                <a:spcPts val="1320"/>
              </a:lnSpc>
              <a:spcBef>
                <a:spcPts val="67"/>
              </a:spcBef>
            </a:pP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III.</a:t>
            </a:r>
            <a:r>
              <a:rPr sz="1200" spc="28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Cleaned</a:t>
            </a:r>
            <a:endParaRPr sz="1200">
              <a:latin typeface="Times New Roman"/>
              <a:cs typeface="Times New Roman"/>
            </a:endParaRPr>
          </a:p>
          <a:p>
            <a:pPr marL="266713" marR="3387">
              <a:lnSpc>
                <a:spcPts val="1200"/>
              </a:lnSpc>
              <a:spcBef>
                <a:spcPts val="120"/>
              </a:spcBef>
            </a:pP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manually unexpected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648190" y="4121192"/>
            <a:ext cx="1004570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>
              <a:spcBef>
                <a:spcPts val="67"/>
              </a:spcBef>
              <a:tabLst>
                <a:tab pos="233692" algn="l"/>
              </a:tabLst>
            </a:pP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or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unstructured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274896" y="4273762"/>
            <a:ext cx="2429086" cy="110821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571529">
              <a:lnSpc>
                <a:spcPts val="1320"/>
              </a:lnSpc>
              <a:spcBef>
                <a:spcPts val="67"/>
              </a:spcBef>
            </a:pP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responses.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ts val="1200"/>
              </a:lnSpc>
            </a:pPr>
            <a:r>
              <a:rPr sz="1200" b="1" spc="-13" dirty="0">
                <a:solidFill>
                  <a:srgbClr val="050507"/>
                </a:solidFill>
                <a:latin typeface="Times New Roman"/>
                <a:cs typeface="Times New Roman"/>
              </a:rPr>
              <a:t>Version</a:t>
            </a:r>
            <a:r>
              <a:rPr sz="1200" b="1" spc="-4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Comparison:</a:t>
            </a:r>
            <a:endParaRPr sz="1200">
              <a:latin typeface="Times New Roman"/>
              <a:cs typeface="Times New Roman"/>
            </a:endParaRPr>
          </a:p>
          <a:p>
            <a:pPr marL="571529" marR="3387" indent="-266713">
              <a:lnSpc>
                <a:spcPct val="83400"/>
              </a:lnSpc>
              <a:spcBef>
                <a:spcPts val="120"/>
              </a:spcBef>
              <a:tabLst>
                <a:tab pos="571529" algn="l"/>
                <a:tab pos="834855" algn="l"/>
                <a:tab pos="1129086" algn="l"/>
                <a:tab pos="1352194" algn="l"/>
                <a:tab pos="1440675" algn="l"/>
                <a:tab pos="1853869" algn="l"/>
                <a:tab pos="1988496" algn="l"/>
              </a:tabLst>
            </a:pP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I.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Compared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200" spc="-26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decision-making biases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of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	</a:t>
            </a: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two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200" spc="-30" dirty="0">
                <a:solidFill>
                  <a:srgbClr val="050507"/>
                </a:solidFill>
                <a:latin typeface="Times New Roman"/>
                <a:cs typeface="Times New Roman"/>
              </a:rPr>
              <a:t>GPT-</a:t>
            </a: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3.5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versions</a:t>
            </a:r>
            <a:r>
              <a:rPr sz="1200" spc="2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(Time</a:t>
            </a:r>
            <a:r>
              <a:rPr sz="1200" spc="4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1</a:t>
            </a:r>
            <a:r>
              <a:rPr sz="1200" spc="3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and</a:t>
            </a:r>
            <a:r>
              <a:rPr sz="1200" spc="2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Time</a:t>
            </a:r>
            <a:r>
              <a:rPr sz="1200" spc="4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200" spc="-17" dirty="0">
                <a:solidFill>
                  <a:srgbClr val="050507"/>
                </a:solidFill>
                <a:latin typeface="Times New Roman"/>
                <a:cs typeface="Times New Roman"/>
              </a:rPr>
              <a:t>2) to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assess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stability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		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across </a:t>
            </a:r>
            <a:r>
              <a:rPr sz="1200" dirty="0">
                <a:solidFill>
                  <a:srgbClr val="050507"/>
                </a:solidFill>
                <a:latin typeface="Times New Roman"/>
                <a:cs typeface="Times New Roman"/>
              </a:rPr>
              <a:t>model</a:t>
            </a:r>
            <a:r>
              <a:rPr sz="1200" spc="-7" dirty="0">
                <a:solidFill>
                  <a:srgbClr val="050507"/>
                </a:solidFill>
                <a:latin typeface="Times New Roman"/>
                <a:cs typeface="Times New Roman"/>
              </a:rPr>
              <a:t> updates.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11806" y="-1"/>
            <a:ext cx="2080260" cy="2337223"/>
            <a:chOff x="15167709" y="-3"/>
            <a:chExt cx="3120390" cy="3505835"/>
          </a:xfrm>
        </p:grpSpPr>
        <p:sp>
          <p:nvSpPr>
            <p:cNvPr id="3" name="object 3"/>
            <p:cNvSpPr/>
            <p:nvPr/>
          </p:nvSpPr>
          <p:spPr>
            <a:xfrm>
              <a:off x="15167709" y="-3"/>
              <a:ext cx="2915285" cy="2183130"/>
            </a:xfrm>
            <a:custGeom>
              <a:avLst/>
              <a:gdLst/>
              <a:ahLst/>
              <a:cxnLst/>
              <a:rect l="l" t="t" r="r" b="b"/>
              <a:pathLst>
                <a:path w="2915284" h="2183130">
                  <a:moveTo>
                    <a:pt x="0" y="0"/>
                  </a:moveTo>
                  <a:lnTo>
                    <a:pt x="45271" y="73445"/>
                  </a:lnTo>
                  <a:lnTo>
                    <a:pt x="79442" y="123470"/>
                  </a:lnTo>
                  <a:lnTo>
                    <a:pt x="116803" y="174242"/>
                  </a:lnTo>
                  <a:lnTo>
                    <a:pt x="157537" y="225765"/>
                  </a:lnTo>
                  <a:lnTo>
                    <a:pt x="201828" y="278043"/>
                  </a:lnTo>
                  <a:lnTo>
                    <a:pt x="287216" y="370117"/>
                  </a:lnTo>
                  <a:lnTo>
                    <a:pt x="325191" y="406152"/>
                  </a:lnTo>
                  <a:lnTo>
                    <a:pt x="363734" y="439333"/>
                  </a:lnTo>
                  <a:lnTo>
                    <a:pt x="402797" y="469808"/>
                  </a:lnTo>
                  <a:lnTo>
                    <a:pt x="442329" y="497722"/>
                  </a:lnTo>
                  <a:lnTo>
                    <a:pt x="482282" y="523224"/>
                  </a:lnTo>
                  <a:lnTo>
                    <a:pt x="522606" y="546460"/>
                  </a:lnTo>
                  <a:lnTo>
                    <a:pt x="563253" y="567578"/>
                  </a:lnTo>
                  <a:lnTo>
                    <a:pt x="604172" y="586725"/>
                  </a:lnTo>
                  <a:lnTo>
                    <a:pt x="645315" y="604048"/>
                  </a:lnTo>
                  <a:lnTo>
                    <a:pt x="728075" y="633812"/>
                  </a:lnTo>
                  <a:lnTo>
                    <a:pt x="811139" y="658047"/>
                  </a:lnTo>
                  <a:lnTo>
                    <a:pt x="935442" y="686609"/>
                  </a:lnTo>
                  <a:lnTo>
                    <a:pt x="1255814" y="745136"/>
                  </a:lnTo>
                  <a:lnTo>
                    <a:pt x="1367997" y="771805"/>
                  </a:lnTo>
                  <a:lnTo>
                    <a:pt x="1439308" y="794204"/>
                  </a:lnTo>
                  <a:lnTo>
                    <a:pt x="1507377" y="821672"/>
                  </a:lnTo>
                  <a:lnTo>
                    <a:pt x="1571810" y="855389"/>
                  </a:lnTo>
                  <a:lnTo>
                    <a:pt x="1632214" y="896530"/>
                  </a:lnTo>
                  <a:lnTo>
                    <a:pt x="1688194" y="946274"/>
                  </a:lnTo>
                  <a:lnTo>
                    <a:pt x="1714401" y="974740"/>
                  </a:lnTo>
                  <a:lnTo>
                    <a:pt x="1739355" y="1005799"/>
                  </a:lnTo>
                  <a:lnTo>
                    <a:pt x="1778967" y="1063129"/>
                  </a:lnTo>
                  <a:lnTo>
                    <a:pt x="1813925" y="1123713"/>
                  </a:lnTo>
                  <a:lnTo>
                    <a:pt x="1845044" y="1187008"/>
                  </a:lnTo>
                  <a:lnTo>
                    <a:pt x="1886305" y="1285838"/>
                  </a:lnTo>
                  <a:lnTo>
                    <a:pt x="2009953" y="1626834"/>
                  </a:lnTo>
                  <a:lnTo>
                    <a:pt x="2053462" y="1725516"/>
                  </a:lnTo>
                  <a:lnTo>
                    <a:pt x="2086656" y="1788674"/>
                  </a:lnTo>
                  <a:lnTo>
                    <a:pt x="2124151" y="1849092"/>
                  </a:lnTo>
                  <a:lnTo>
                    <a:pt x="2166760" y="1906225"/>
                  </a:lnTo>
                  <a:lnTo>
                    <a:pt x="2215297" y="1959528"/>
                  </a:lnTo>
                  <a:lnTo>
                    <a:pt x="2270576" y="2008456"/>
                  </a:lnTo>
                  <a:lnTo>
                    <a:pt x="2333412" y="2052464"/>
                  </a:lnTo>
                  <a:lnTo>
                    <a:pt x="2367917" y="2072453"/>
                  </a:lnTo>
                  <a:lnTo>
                    <a:pt x="2404617" y="2091007"/>
                  </a:lnTo>
                  <a:lnTo>
                    <a:pt x="2443613" y="2108059"/>
                  </a:lnTo>
                  <a:lnTo>
                    <a:pt x="2485006" y="2123541"/>
                  </a:lnTo>
                  <a:lnTo>
                    <a:pt x="2528899" y="2137383"/>
                  </a:lnTo>
                  <a:lnTo>
                    <a:pt x="2575393" y="2149519"/>
                  </a:lnTo>
                  <a:lnTo>
                    <a:pt x="2624590" y="2159880"/>
                  </a:lnTo>
                  <a:lnTo>
                    <a:pt x="2676592" y="2168398"/>
                  </a:lnTo>
                  <a:lnTo>
                    <a:pt x="2731500" y="2175004"/>
                  </a:lnTo>
                  <a:lnTo>
                    <a:pt x="2789417" y="2179631"/>
                  </a:lnTo>
                  <a:lnTo>
                    <a:pt x="2850443" y="2182211"/>
                  </a:lnTo>
                  <a:lnTo>
                    <a:pt x="2914681" y="2182675"/>
                  </a:lnTo>
                  <a:lnTo>
                    <a:pt x="2740985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0D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4" name="object 4"/>
            <p:cNvSpPr/>
            <p:nvPr/>
          </p:nvSpPr>
          <p:spPr>
            <a:xfrm>
              <a:off x="15828364" y="2"/>
              <a:ext cx="2168525" cy="1506855"/>
            </a:xfrm>
            <a:custGeom>
              <a:avLst/>
              <a:gdLst/>
              <a:ahLst/>
              <a:cxnLst/>
              <a:rect l="l" t="t" r="r" b="b"/>
              <a:pathLst>
                <a:path w="2168525" h="1506855">
                  <a:moveTo>
                    <a:pt x="0" y="0"/>
                  </a:moveTo>
                  <a:lnTo>
                    <a:pt x="28475" y="61793"/>
                  </a:lnTo>
                  <a:lnTo>
                    <a:pt x="52560" y="106762"/>
                  </a:lnTo>
                  <a:lnTo>
                    <a:pt x="80162" y="152570"/>
                  </a:lnTo>
                  <a:lnTo>
                    <a:pt x="111696" y="199195"/>
                  </a:lnTo>
                  <a:lnTo>
                    <a:pt x="147580" y="246617"/>
                  </a:lnTo>
                  <a:lnTo>
                    <a:pt x="188230" y="294812"/>
                  </a:lnTo>
                  <a:lnTo>
                    <a:pt x="234062" y="343760"/>
                  </a:lnTo>
                  <a:lnTo>
                    <a:pt x="285493" y="393437"/>
                  </a:lnTo>
                  <a:lnTo>
                    <a:pt x="325671" y="428751"/>
                  </a:lnTo>
                  <a:lnTo>
                    <a:pt x="366401" y="459679"/>
                  </a:lnTo>
                  <a:lnTo>
                    <a:pt x="407598" y="486552"/>
                  </a:lnTo>
                  <a:lnTo>
                    <a:pt x="449180" y="509699"/>
                  </a:lnTo>
                  <a:lnTo>
                    <a:pt x="491063" y="529449"/>
                  </a:lnTo>
                  <a:lnTo>
                    <a:pt x="533163" y="546131"/>
                  </a:lnTo>
                  <a:lnTo>
                    <a:pt x="575398" y="560076"/>
                  </a:lnTo>
                  <a:lnTo>
                    <a:pt x="617683" y="571612"/>
                  </a:lnTo>
                  <a:lnTo>
                    <a:pt x="659936" y="581070"/>
                  </a:lnTo>
                  <a:lnTo>
                    <a:pt x="702073" y="588778"/>
                  </a:lnTo>
                  <a:lnTo>
                    <a:pt x="785664" y="600266"/>
                  </a:lnTo>
                  <a:lnTo>
                    <a:pt x="947785" y="616749"/>
                  </a:lnTo>
                  <a:lnTo>
                    <a:pt x="1024979" y="627017"/>
                  </a:lnTo>
                  <a:lnTo>
                    <a:pt x="1098707" y="642151"/>
                  </a:lnTo>
                  <a:lnTo>
                    <a:pt x="1168300" y="664787"/>
                  </a:lnTo>
                  <a:lnTo>
                    <a:pt x="1233091" y="697562"/>
                  </a:lnTo>
                  <a:lnTo>
                    <a:pt x="1292414" y="743110"/>
                  </a:lnTo>
                  <a:lnTo>
                    <a:pt x="1319816" y="771499"/>
                  </a:lnTo>
                  <a:lnTo>
                    <a:pt x="1362483" y="826563"/>
                  </a:lnTo>
                  <a:lnTo>
                    <a:pt x="1399184" y="886523"/>
                  </a:lnTo>
                  <a:lnTo>
                    <a:pt x="1431614" y="950048"/>
                  </a:lnTo>
                  <a:lnTo>
                    <a:pt x="1520248" y="1148720"/>
                  </a:lnTo>
                  <a:lnTo>
                    <a:pt x="1552561" y="1213210"/>
                  </a:lnTo>
                  <a:lnTo>
                    <a:pt x="1589085" y="1274616"/>
                  </a:lnTo>
                  <a:lnTo>
                    <a:pt x="1631516" y="1331609"/>
                  </a:lnTo>
                  <a:lnTo>
                    <a:pt x="1681551" y="1382859"/>
                  </a:lnTo>
                  <a:lnTo>
                    <a:pt x="1740886" y="1427035"/>
                  </a:lnTo>
                  <a:lnTo>
                    <a:pt x="1774571" y="1446055"/>
                  </a:lnTo>
                  <a:lnTo>
                    <a:pt x="1811217" y="1462808"/>
                  </a:lnTo>
                  <a:lnTo>
                    <a:pt x="1851036" y="1477128"/>
                  </a:lnTo>
                  <a:lnTo>
                    <a:pt x="1894240" y="1488848"/>
                  </a:lnTo>
                  <a:lnTo>
                    <a:pt x="1941042" y="1497803"/>
                  </a:lnTo>
                  <a:lnTo>
                    <a:pt x="1991652" y="1503826"/>
                  </a:lnTo>
                  <a:lnTo>
                    <a:pt x="2046284" y="1506751"/>
                  </a:lnTo>
                  <a:lnTo>
                    <a:pt x="2105149" y="1506411"/>
                  </a:lnTo>
                  <a:lnTo>
                    <a:pt x="2168459" y="1502640"/>
                  </a:lnTo>
                  <a:lnTo>
                    <a:pt x="193471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B4B3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" name="object 5"/>
            <p:cNvSpPr/>
            <p:nvPr/>
          </p:nvSpPr>
          <p:spPr>
            <a:xfrm>
              <a:off x="17629390" y="612416"/>
              <a:ext cx="659130" cy="2893060"/>
            </a:xfrm>
            <a:custGeom>
              <a:avLst/>
              <a:gdLst/>
              <a:ahLst/>
              <a:cxnLst/>
              <a:rect l="l" t="t" r="r" b="b"/>
              <a:pathLst>
                <a:path w="659130" h="2893060">
                  <a:moveTo>
                    <a:pt x="44899" y="0"/>
                  </a:moveTo>
                  <a:lnTo>
                    <a:pt x="34005" y="23532"/>
                  </a:lnTo>
                  <a:lnTo>
                    <a:pt x="13128" y="85020"/>
                  </a:lnTo>
                  <a:lnTo>
                    <a:pt x="0" y="170752"/>
                  </a:lnTo>
                  <a:lnTo>
                    <a:pt x="12347" y="267022"/>
                  </a:lnTo>
                  <a:lnTo>
                    <a:pt x="29333" y="308372"/>
                  </a:lnTo>
                  <a:lnTo>
                    <a:pt x="51542" y="349227"/>
                  </a:lnTo>
                  <a:lnTo>
                    <a:pt x="77393" y="389837"/>
                  </a:lnTo>
                  <a:lnTo>
                    <a:pt x="133696" y="471327"/>
                  </a:lnTo>
                  <a:lnTo>
                    <a:pt x="160984" y="512709"/>
                  </a:lnTo>
                  <a:lnTo>
                    <a:pt x="185587" y="554849"/>
                  </a:lnTo>
                  <a:lnTo>
                    <a:pt x="205925" y="597998"/>
                  </a:lnTo>
                  <a:lnTo>
                    <a:pt x="220415" y="642408"/>
                  </a:lnTo>
                  <a:lnTo>
                    <a:pt x="227476" y="688328"/>
                  </a:lnTo>
                  <a:lnTo>
                    <a:pt x="225526" y="736010"/>
                  </a:lnTo>
                  <a:lnTo>
                    <a:pt x="218807" y="771441"/>
                  </a:lnTo>
                  <a:lnTo>
                    <a:pt x="209311" y="806648"/>
                  </a:lnTo>
                  <a:lnTo>
                    <a:pt x="197652" y="842046"/>
                  </a:lnTo>
                  <a:lnTo>
                    <a:pt x="155868" y="953552"/>
                  </a:lnTo>
                  <a:lnTo>
                    <a:pt x="141724" y="993878"/>
                  </a:lnTo>
                  <a:lnTo>
                    <a:pt x="128498" y="1036476"/>
                  </a:lnTo>
                  <a:lnTo>
                    <a:pt x="116808" y="1081762"/>
                  </a:lnTo>
                  <a:lnTo>
                    <a:pt x="107268" y="1130152"/>
                  </a:lnTo>
                  <a:lnTo>
                    <a:pt x="100496" y="1182062"/>
                  </a:lnTo>
                  <a:lnTo>
                    <a:pt x="97108" y="1237909"/>
                  </a:lnTo>
                  <a:lnTo>
                    <a:pt x="97718" y="1298109"/>
                  </a:lnTo>
                  <a:lnTo>
                    <a:pt x="102944" y="1363076"/>
                  </a:lnTo>
                  <a:lnTo>
                    <a:pt x="113402" y="1433228"/>
                  </a:lnTo>
                  <a:lnTo>
                    <a:pt x="124912" y="1485845"/>
                  </a:lnTo>
                  <a:lnTo>
                    <a:pt x="140518" y="1534222"/>
                  </a:lnTo>
                  <a:lnTo>
                    <a:pt x="159732" y="1578753"/>
                  </a:lnTo>
                  <a:lnTo>
                    <a:pt x="182061" y="1619833"/>
                  </a:lnTo>
                  <a:lnTo>
                    <a:pt x="207015" y="1657853"/>
                  </a:lnTo>
                  <a:lnTo>
                    <a:pt x="234105" y="1693208"/>
                  </a:lnTo>
                  <a:lnTo>
                    <a:pt x="262839" y="1726292"/>
                  </a:lnTo>
                  <a:lnTo>
                    <a:pt x="292727" y="1757499"/>
                  </a:lnTo>
                  <a:lnTo>
                    <a:pt x="323279" y="1787220"/>
                  </a:lnTo>
                  <a:lnTo>
                    <a:pt x="414009" y="1871416"/>
                  </a:lnTo>
                  <a:lnTo>
                    <a:pt x="442310" y="1899137"/>
                  </a:lnTo>
                  <a:lnTo>
                    <a:pt x="468821" y="1927341"/>
                  </a:lnTo>
                  <a:lnTo>
                    <a:pt x="514515" y="1986774"/>
                  </a:lnTo>
                  <a:lnTo>
                    <a:pt x="547167" y="2052866"/>
                  </a:lnTo>
                  <a:lnTo>
                    <a:pt x="562853" y="2128763"/>
                  </a:lnTo>
                  <a:lnTo>
                    <a:pt x="564012" y="2164034"/>
                  </a:lnTo>
                  <a:lnTo>
                    <a:pt x="562297" y="2199417"/>
                  </a:lnTo>
                  <a:lnTo>
                    <a:pt x="558205" y="2234901"/>
                  </a:lnTo>
                  <a:lnTo>
                    <a:pt x="552231" y="2270478"/>
                  </a:lnTo>
                  <a:lnTo>
                    <a:pt x="544871" y="2306140"/>
                  </a:lnTo>
                  <a:lnTo>
                    <a:pt x="511497" y="2449442"/>
                  </a:lnTo>
                  <a:lnTo>
                    <a:pt x="504649" y="2485387"/>
                  </a:lnTo>
                  <a:lnTo>
                    <a:pt x="499392" y="2521362"/>
                  </a:lnTo>
                  <a:lnTo>
                    <a:pt x="496221" y="2557357"/>
                  </a:lnTo>
                  <a:lnTo>
                    <a:pt x="495632" y="2593363"/>
                  </a:lnTo>
                  <a:lnTo>
                    <a:pt x="498122" y="2629372"/>
                  </a:lnTo>
                  <a:lnTo>
                    <a:pt x="514320" y="2701361"/>
                  </a:lnTo>
                  <a:lnTo>
                    <a:pt x="529020" y="2737323"/>
                  </a:lnTo>
                  <a:lnTo>
                    <a:pt x="548783" y="2773251"/>
                  </a:lnTo>
                  <a:lnTo>
                    <a:pt x="574104" y="2809136"/>
                  </a:lnTo>
                  <a:lnTo>
                    <a:pt x="605479" y="2844970"/>
                  </a:lnTo>
                  <a:lnTo>
                    <a:pt x="643404" y="2880742"/>
                  </a:lnTo>
                  <a:lnTo>
                    <a:pt x="658623" y="2892824"/>
                  </a:lnTo>
                  <a:lnTo>
                    <a:pt x="658630" y="329204"/>
                  </a:lnTo>
                  <a:lnTo>
                    <a:pt x="44899" y="0"/>
                  </a:lnTo>
                  <a:close/>
                </a:path>
              </a:pathLst>
            </a:custGeom>
            <a:solidFill>
              <a:srgbClr val="E6D2CA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6" name="object 6"/>
            <p:cNvSpPr/>
            <p:nvPr/>
          </p:nvSpPr>
          <p:spPr>
            <a:xfrm>
              <a:off x="17479703" y="0"/>
              <a:ext cx="808355" cy="2052955"/>
            </a:xfrm>
            <a:custGeom>
              <a:avLst/>
              <a:gdLst/>
              <a:ahLst/>
              <a:cxnLst/>
              <a:rect l="l" t="t" r="r" b="b"/>
              <a:pathLst>
                <a:path w="808355" h="2052955">
                  <a:moveTo>
                    <a:pt x="6472" y="14"/>
                  </a:moveTo>
                  <a:lnTo>
                    <a:pt x="2781" y="33331"/>
                  </a:lnTo>
                  <a:lnTo>
                    <a:pt x="0" y="88299"/>
                  </a:lnTo>
                  <a:lnTo>
                    <a:pt x="667" y="146827"/>
                  </a:lnTo>
                  <a:lnTo>
                    <a:pt x="5285" y="209221"/>
                  </a:lnTo>
                  <a:lnTo>
                    <a:pt x="14355" y="275789"/>
                  </a:lnTo>
                  <a:lnTo>
                    <a:pt x="28376" y="346840"/>
                  </a:lnTo>
                  <a:lnTo>
                    <a:pt x="41889" y="399273"/>
                  </a:lnTo>
                  <a:lnTo>
                    <a:pt x="58860" y="447819"/>
                  </a:lnTo>
                  <a:lnTo>
                    <a:pt x="78932" y="492790"/>
                  </a:lnTo>
                  <a:lnTo>
                    <a:pt x="101747" y="534501"/>
                  </a:lnTo>
                  <a:lnTo>
                    <a:pt x="126945" y="573264"/>
                  </a:lnTo>
                  <a:lnTo>
                    <a:pt x="154169" y="609395"/>
                  </a:lnTo>
                  <a:lnTo>
                    <a:pt x="183061" y="643205"/>
                  </a:lnTo>
                  <a:lnTo>
                    <a:pt x="213262" y="675010"/>
                  </a:lnTo>
                  <a:lnTo>
                    <a:pt x="244415" y="705123"/>
                  </a:lnTo>
                  <a:lnTo>
                    <a:pt x="276160" y="733857"/>
                  </a:lnTo>
                  <a:lnTo>
                    <a:pt x="308141" y="761526"/>
                  </a:lnTo>
                  <a:lnTo>
                    <a:pt x="371375" y="814923"/>
                  </a:lnTo>
                  <a:lnTo>
                    <a:pt x="401911" y="841280"/>
                  </a:lnTo>
                  <a:lnTo>
                    <a:pt x="431250" y="867825"/>
                  </a:lnTo>
                  <a:lnTo>
                    <a:pt x="459033" y="894875"/>
                  </a:lnTo>
                  <a:lnTo>
                    <a:pt x="508498" y="951738"/>
                  </a:lnTo>
                  <a:lnTo>
                    <a:pt x="547442" y="1014378"/>
                  </a:lnTo>
                  <a:lnTo>
                    <a:pt x="572998" y="1085305"/>
                  </a:lnTo>
                  <a:lnTo>
                    <a:pt x="579860" y="1124660"/>
                  </a:lnTo>
                  <a:lnTo>
                    <a:pt x="583097" y="1193851"/>
                  </a:lnTo>
                  <a:lnTo>
                    <a:pt x="581383" y="1228724"/>
                  </a:lnTo>
                  <a:lnTo>
                    <a:pt x="577919" y="1263754"/>
                  </a:lnTo>
                  <a:lnTo>
                    <a:pt x="573055" y="1298919"/>
                  </a:lnTo>
                  <a:lnTo>
                    <a:pt x="567146" y="1334197"/>
                  </a:lnTo>
                  <a:lnTo>
                    <a:pt x="546663" y="1440494"/>
                  </a:lnTo>
                  <a:lnTo>
                    <a:pt x="540092" y="1476009"/>
                  </a:lnTo>
                  <a:lnTo>
                    <a:pt x="534236" y="1511528"/>
                  </a:lnTo>
                  <a:lnTo>
                    <a:pt x="529449" y="1547032"/>
                  </a:lnTo>
                  <a:lnTo>
                    <a:pt x="526082" y="1582497"/>
                  </a:lnTo>
                  <a:lnTo>
                    <a:pt x="524489" y="1617903"/>
                  </a:lnTo>
                  <a:lnTo>
                    <a:pt x="525020" y="1653227"/>
                  </a:lnTo>
                  <a:lnTo>
                    <a:pt x="533869" y="1723545"/>
                  </a:lnTo>
                  <a:lnTo>
                    <a:pt x="555449" y="1793277"/>
                  </a:lnTo>
                  <a:lnTo>
                    <a:pt x="571893" y="1827871"/>
                  </a:lnTo>
                  <a:lnTo>
                    <a:pt x="592578" y="1862252"/>
                  </a:lnTo>
                  <a:lnTo>
                    <a:pt x="617854" y="1896402"/>
                  </a:lnTo>
                  <a:lnTo>
                    <a:pt x="648076" y="1930297"/>
                  </a:lnTo>
                  <a:lnTo>
                    <a:pt x="683594" y="1963916"/>
                  </a:lnTo>
                  <a:lnTo>
                    <a:pt x="724762" y="1997237"/>
                  </a:lnTo>
                  <a:lnTo>
                    <a:pt x="771932" y="2030239"/>
                  </a:lnTo>
                  <a:lnTo>
                    <a:pt x="808295" y="2052429"/>
                  </a:lnTo>
                  <a:lnTo>
                    <a:pt x="808296" y="0"/>
                  </a:lnTo>
                  <a:lnTo>
                    <a:pt x="6472" y="14"/>
                  </a:lnTo>
                  <a:close/>
                </a:path>
              </a:pathLst>
            </a:custGeom>
            <a:solidFill>
              <a:srgbClr val="B3A7A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-25" y="4357869"/>
            <a:ext cx="2095923" cy="2500207"/>
            <a:chOff x="-39" y="6536803"/>
            <a:chExt cx="3143885" cy="3750310"/>
          </a:xfrm>
        </p:grpSpPr>
        <p:sp>
          <p:nvSpPr>
            <p:cNvPr id="8" name="object 8"/>
            <p:cNvSpPr/>
            <p:nvPr/>
          </p:nvSpPr>
          <p:spPr>
            <a:xfrm>
              <a:off x="204762" y="7989057"/>
              <a:ext cx="2939415" cy="2298065"/>
            </a:xfrm>
            <a:custGeom>
              <a:avLst/>
              <a:gdLst/>
              <a:ahLst/>
              <a:cxnLst/>
              <a:rect l="l" t="t" r="r" b="b"/>
              <a:pathLst>
                <a:path w="2939415" h="2298065">
                  <a:moveTo>
                    <a:pt x="2938962" y="2297944"/>
                  </a:moveTo>
                  <a:lnTo>
                    <a:pt x="2902533" y="2245264"/>
                  </a:lnTo>
                  <a:lnTo>
                    <a:pt x="2863097" y="2192019"/>
                  </a:lnTo>
                  <a:lnTo>
                    <a:pt x="2820326" y="2137942"/>
                  </a:lnTo>
                  <a:lnTo>
                    <a:pt x="2737530" y="2041829"/>
                  </a:lnTo>
                  <a:lnTo>
                    <a:pt x="2700293" y="2003529"/>
                  </a:lnTo>
                  <a:lnTo>
                    <a:pt x="2662399" y="1967989"/>
                  </a:lnTo>
                  <a:lnTo>
                    <a:pt x="2623898" y="1935073"/>
                  </a:lnTo>
                  <a:lnTo>
                    <a:pt x="2584839" y="1904648"/>
                  </a:lnTo>
                  <a:lnTo>
                    <a:pt x="2545275" y="1876579"/>
                  </a:lnTo>
                  <a:lnTo>
                    <a:pt x="2505254" y="1850733"/>
                  </a:lnTo>
                  <a:lnTo>
                    <a:pt x="2464828" y="1826974"/>
                  </a:lnTo>
                  <a:lnTo>
                    <a:pt x="2424047" y="1805170"/>
                  </a:lnTo>
                  <a:lnTo>
                    <a:pt x="2341622" y="1766886"/>
                  </a:lnTo>
                  <a:lnTo>
                    <a:pt x="2258383" y="1734807"/>
                  </a:lnTo>
                  <a:lnTo>
                    <a:pt x="2174732" y="1707860"/>
                  </a:lnTo>
                  <a:lnTo>
                    <a:pt x="2049368" y="1674715"/>
                  </a:lnTo>
                  <a:lnTo>
                    <a:pt x="1725343" y="1603420"/>
                  </a:lnTo>
                  <a:lnTo>
                    <a:pt x="1611573" y="1572763"/>
                  </a:lnTo>
                  <a:lnTo>
                    <a:pt x="1539165" y="1548230"/>
                  </a:lnTo>
                  <a:lnTo>
                    <a:pt x="1469978" y="1519168"/>
                  </a:lnTo>
                  <a:lnTo>
                    <a:pt x="1404416" y="1484504"/>
                  </a:lnTo>
                  <a:lnTo>
                    <a:pt x="1342884" y="1443164"/>
                  </a:lnTo>
                  <a:lnTo>
                    <a:pt x="1285783" y="1394076"/>
                  </a:lnTo>
                  <a:lnTo>
                    <a:pt x="1259021" y="1366290"/>
                  </a:lnTo>
                  <a:lnTo>
                    <a:pt x="1233519" y="1336165"/>
                  </a:lnTo>
                  <a:lnTo>
                    <a:pt x="1209326" y="1303565"/>
                  </a:lnTo>
                  <a:lnTo>
                    <a:pt x="1171561" y="1244704"/>
                  </a:lnTo>
                  <a:lnTo>
                    <a:pt x="1138339" y="1182910"/>
                  </a:lnTo>
                  <a:lnTo>
                    <a:pt x="1108921" y="1118638"/>
                  </a:lnTo>
                  <a:lnTo>
                    <a:pt x="1070315" y="1018581"/>
                  </a:lnTo>
                  <a:lnTo>
                    <a:pt x="935155" y="603577"/>
                  </a:lnTo>
                  <a:lnTo>
                    <a:pt x="893740" y="503813"/>
                  </a:lnTo>
                  <a:lnTo>
                    <a:pt x="861826" y="439802"/>
                  </a:lnTo>
                  <a:lnTo>
                    <a:pt x="825607" y="378321"/>
                  </a:lnTo>
                  <a:lnTo>
                    <a:pt x="784346" y="319824"/>
                  </a:lnTo>
                  <a:lnTo>
                    <a:pt x="737308" y="264767"/>
                  </a:lnTo>
                  <a:lnTo>
                    <a:pt x="683753" y="213606"/>
                  </a:lnTo>
                  <a:lnTo>
                    <a:pt x="622946" y="166795"/>
                  </a:lnTo>
                  <a:lnTo>
                    <a:pt x="589592" y="145163"/>
                  </a:lnTo>
                  <a:lnTo>
                    <a:pt x="554149" y="124789"/>
                  </a:lnTo>
                  <a:lnTo>
                    <a:pt x="516523" y="105731"/>
                  </a:lnTo>
                  <a:lnTo>
                    <a:pt x="476624" y="88044"/>
                  </a:lnTo>
                  <a:lnTo>
                    <a:pt x="434359" y="71787"/>
                  </a:lnTo>
                  <a:lnTo>
                    <a:pt x="389635" y="57016"/>
                  </a:lnTo>
                  <a:lnTo>
                    <a:pt x="342361" y="43787"/>
                  </a:lnTo>
                  <a:lnTo>
                    <a:pt x="292445" y="32158"/>
                  </a:lnTo>
                  <a:lnTo>
                    <a:pt x="239794" y="22185"/>
                  </a:lnTo>
                  <a:lnTo>
                    <a:pt x="184316" y="13927"/>
                  </a:lnTo>
                  <a:lnTo>
                    <a:pt x="125919" y="7438"/>
                  </a:lnTo>
                  <a:lnTo>
                    <a:pt x="64511" y="2777"/>
                  </a:lnTo>
                  <a:lnTo>
                    <a:pt x="0" y="0"/>
                  </a:lnTo>
                  <a:lnTo>
                    <a:pt x="97922" y="2297940"/>
                  </a:lnTo>
                  <a:lnTo>
                    <a:pt x="2938962" y="2297944"/>
                  </a:lnTo>
                  <a:close/>
                </a:path>
              </a:pathLst>
            </a:custGeom>
            <a:solidFill>
              <a:srgbClr val="E2E0D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" name="object 9"/>
            <p:cNvSpPr/>
            <p:nvPr/>
          </p:nvSpPr>
          <p:spPr>
            <a:xfrm>
              <a:off x="269409" y="8717400"/>
              <a:ext cx="2202180" cy="1569720"/>
            </a:xfrm>
            <a:custGeom>
              <a:avLst/>
              <a:gdLst/>
              <a:ahLst/>
              <a:cxnLst/>
              <a:rect l="l" t="t" r="r" b="b"/>
              <a:pathLst>
                <a:path w="2202180" h="1569720">
                  <a:moveTo>
                    <a:pt x="2202001" y="1569599"/>
                  </a:moveTo>
                  <a:lnTo>
                    <a:pt x="2170729" y="1514013"/>
                  </a:lnTo>
                  <a:lnTo>
                    <a:pt x="2139487" y="1465182"/>
                  </a:lnTo>
                  <a:lnTo>
                    <a:pt x="2103981" y="1415425"/>
                  </a:lnTo>
                  <a:lnTo>
                    <a:pt x="2063826" y="1364749"/>
                  </a:lnTo>
                  <a:lnTo>
                    <a:pt x="2018638" y="1313161"/>
                  </a:lnTo>
                  <a:lnTo>
                    <a:pt x="1968032" y="1260665"/>
                  </a:lnTo>
                  <a:lnTo>
                    <a:pt x="1927994" y="1222678"/>
                  </a:lnTo>
                  <a:lnTo>
                    <a:pt x="1887244" y="1189038"/>
                  </a:lnTo>
                  <a:lnTo>
                    <a:pt x="1845875" y="1159434"/>
                  </a:lnTo>
                  <a:lnTo>
                    <a:pt x="1803977" y="1133552"/>
                  </a:lnTo>
                  <a:lnTo>
                    <a:pt x="1761642" y="1111079"/>
                  </a:lnTo>
                  <a:lnTo>
                    <a:pt x="1718962" y="1091704"/>
                  </a:lnTo>
                  <a:lnTo>
                    <a:pt x="1676028" y="1075113"/>
                  </a:lnTo>
                  <a:lnTo>
                    <a:pt x="1632932" y="1060993"/>
                  </a:lnTo>
                  <a:lnTo>
                    <a:pt x="1589765" y="1049032"/>
                  </a:lnTo>
                  <a:lnTo>
                    <a:pt x="1546618" y="1038918"/>
                  </a:lnTo>
                  <a:lnTo>
                    <a:pt x="1460754" y="1022976"/>
                  </a:lnTo>
                  <a:lnTo>
                    <a:pt x="1252864" y="993539"/>
                  </a:lnTo>
                  <a:lnTo>
                    <a:pt x="1174338" y="979365"/>
                  </a:lnTo>
                  <a:lnTo>
                    <a:pt x="1136433" y="970513"/>
                  </a:lnTo>
                  <a:lnTo>
                    <a:pt x="1099556" y="960067"/>
                  </a:lnTo>
                  <a:lnTo>
                    <a:pt x="1029251" y="933143"/>
                  </a:lnTo>
                  <a:lnTo>
                    <a:pt x="964155" y="896092"/>
                  </a:lnTo>
                  <a:lnTo>
                    <a:pt x="933789" y="872987"/>
                  </a:lnTo>
                  <a:lnTo>
                    <a:pt x="905000" y="846412"/>
                  </a:lnTo>
                  <a:lnTo>
                    <a:pt x="877879" y="816055"/>
                  </a:lnTo>
                  <a:lnTo>
                    <a:pt x="836889" y="759371"/>
                  </a:lnTo>
                  <a:lnTo>
                    <a:pt x="801793" y="698207"/>
                  </a:lnTo>
                  <a:lnTo>
                    <a:pt x="756820" y="600515"/>
                  </a:lnTo>
                  <a:lnTo>
                    <a:pt x="675365" y="397615"/>
                  </a:lnTo>
                  <a:lnTo>
                    <a:pt x="645061" y="331870"/>
                  </a:lnTo>
                  <a:lnTo>
                    <a:pt x="610605" y="268941"/>
                  </a:lnTo>
                  <a:lnTo>
                    <a:pt x="570451" y="209949"/>
                  </a:lnTo>
                  <a:lnTo>
                    <a:pt x="523054" y="156018"/>
                  </a:lnTo>
                  <a:lnTo>
                    <a:pt x="466868" y="108268"/>
                  </a:lnTo>
                  <a:lnTo>
                    <a:pt x="434996" y="87063"/>
                  </a:lnTo>
                  <a:lnTo>
                    <a:pt x="400346" y="67824"/>
                  </a:lnTo>
                  <a:lnTo>
                    <a:pt x="362727" y="50692"/>
                  </a:lnTo>
                  <a:lnTo>
                    <a:pt x="321945" y="35807"/>
                  </a:lnTo>
                  <a:lnTo>
                    <a:pt x="277806" y="23309"/>
                  </a:lnTo>
                  <a:lnTo>
                    <a:pt x="230117" y="13340"/>
                  </a:lnTo>
                  <a:lnTo>
                    <a:pt x="178685" y="6038"/>
                  </a:lnTo>
                  <a:lnTo>
                    <a:pt x="123317" y="1544"/>
                  </a:lnTo>
                  <a:lnTo>
                    <a:pt x="63819" y="0"/>
                  </a:lnTo>
                  <a:lnTo>
                    <a:pt x="0" y="1544"/>
                  </a:lnTo>
                  <a:lnTo>
                    <a:pt x="185089" y="1569597"/>
                  </a:lnTo>
                  <a:lnTo>
                    <a:pt x="2202001" y="1569599"/>
                  </a:lnTo>
                  <a:close/>
                </a:path>
              </a:pathLst>
            </a:custGeom>
            <a:solidFill>
              <a:srgbClr val="D1B4B3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-39" y="6536803"/>
              <a:ext cx="634365" cy="3146425"/>
            </a:xfrm>
            <a:custGeom>
              <a:avLst/>
              <a:gdLst/>
              <a:ahLst/>
              <a:cxnLst/>
              <a:rect l="l" t="t" r="r" b="b"/>
              <a:pathLst>
                <a:path w="634365" h="3146425">
                  <a:moveTo>
                    <a:pt x="579058" y="3145992"/>
                  </a:moveTo>
                  <a:lnTo>
                    <a:pt x="591622" y="3121280"/>
                  </a:lnTo>
                  <a:lnTo>
                    <a:pt x="616346" y="3056412"/>
                  </a:lnTo>
                  <a:lnTo>
                    <a:pt x="633746" y="2965338"/>
                  </a:lnTo>
                  <a:lnTo>
                    <a:pt x="624342" y="2862001"/>
                  </a:lnTo>
                  <a:lnTo>
                    <a:pt x="609436" y="2820877"/>
                  </a:lnTo>
                  <a:lnTo>
                    <a:pt x="589706" y="2780040"/>
                  </a:lnTo>
                  <a:lnTo>
                    <a:pt x="566460" y="2739330"/>
                  </a:lnTo>
                  <a:lnTo>
                    <a:pt x="488719" y="2616383"/>
                  </a:lnTo>
                  <a:lnTo>
                    <a:pt x="464501" y="2574601"/>
                  </a:lnTo>
                  <a:lnTo>
                    <a:pt x="443313" y="2532154"/>
                  </a:lnTo>
                  <a:lnTo>
                    <a:pt x="426465" y="2488885"/>
                  </a:lnTo>
                  <a:lnTo>
                    <a:pt x="415264" y="2444635"/>
                  </a:lnTo>
                  <a:lnTo>
                    <a:pt x="411021" y="2399245"/>
                  </a:lnTo>
                  <a:lnTo>
                    <a:pt x="415044" y="2352559"/>
                  </a:lnTo>
                  <a:lnTo>
                    <a:pt x="422988" y="2317305"/>
                  </a:lnTo>
                  <a:lnTo>
                    <a:pt x="433567" y="2282384"/>
                  </a:lnTo>
                  <a:lnTo>
                    <a:pt x="446253" y="2247409"/>
                  </a:lnTo>
                  <a:lnTo>
                    <a:pt x="507489" y="2099248"/>
                  </a:lnTo>
                  <a:lnTo>
                    <a:pt x="522777" y="2058211"/>
                  </a:lnTo>
                  <a:lnTo>
                    <a:pt x="536999" y="2014803"/>
                  </a:lnTo>
                  <a:lnTo>
                    <a:pt x="549625" y="1968637"/>
                  </a:lnTo>
                  <a:lnTo>
                    <a:pt x="560128" y="1919328"/>
                  </a:lnTo>
                  <a:lnTo>
                    <a:pt x="567977" y="1866488"/>
                  </a:lnTo>
                  <a:lnTo>
                    <a:pt x="572645" y="1809732"/>
                  </a:lnTo>
                  <a:lnTo>
                    <a:pt x="573602" y="1748674"/>
                  </a:lnTo>
                  <a:lnTo>
                    <a:pt x="570320" y="1682927"/>
                  </a:lnTo>
                  <a:lnTo>
                    <a:pt x="562269" y="1612104"/>
                  </a:lnTo>
                  <a:lnTo>
                    <a:pt x="552637" y="1558034"/>
                  </a:lnTo>
                  <a:lnTo>
                    <a:pt x="538860" y="1507943"/>
                  </a:lnTo>
                  <a:lnTo>
                    <a:pt x="521405" y="1461484"/>
                  </a:lnTo>
                  <a:lnTo>
                    <a:pt x="500737" y="1418311"/>
                  </a:lnTo>
                  <a:lnTo>
                    <a:pt x="477323" y="1378078"/>
                  </a:lnTo>
                  <a:lnTo>
                    <a:pt x="451628" y="1340437"/>
                  </a:lnTo>
                  <a:lnTo>
                    <a:pt x="424119" y="1305043"/>
                  </a:lnTo>
                  <a:lnTo>
                    <a:pt x="395261" y="1271549"/>
                  </a:lnTo>
                  <a:lnTo>
                    <a:pt x="365521" y="1239607"/>
                  </a:lnTo>
                  <a:lnTo>
                    <a:pt x="247058" y="1120443"/>
                  </a:lnTo>
                  <a:lnTo>
                    <a:pt x="219897" y="1091070"/>
                  </a:lnTo>
                  <a:lnTo>
                    <a:pt x="194650" y="1061170"/>
                  </a:lnTo>
                  <a:lnTo>
                    <a:pt x="171783" y="1030399"/>
                  </a:lnTo>
                  <a:lnTo>
                    <a:pt x="135054" y="964851"/>
                  </a:lnTo>
                  <a:lnTo>
                    <a:pt x="113438" y="891655"/>
                  </a:lnTo>
                  <a:lnTo>
                    <a:pt x="109462" y="851322"/>
                  </a:lnTo>
                  <a:lnTo>
                    <a:pt x="109480" y="816613"/>
                  </a:lnTo>
                  <a:lnTo>
                    <a:pt x="117017" y="747174"/>
                  </a:lnTo>
                  <a:lnTo>
                    <a:pt x="131802" y="677659"/>
                  </a:lnTo>
                  <a:lnTo>
                    <a:pt x="178804" y="503129"/>
                  </a:lnTo>
                  <a:lnTo>
                    <a:pt x="186622" y="468034"/>
                  </a:lnTo>
                  <a:lnTo>
                    <a:pt x="192949" y="432859"/>
                  </a:lnTo>
                  <a:lnTo>
                    <a:pt x="197372" y="397595"/>
                  </a:lnTo>
                  <a:lnTo>
                    <a:pt x="199478" y="362235"/>
                  </a:lnTo>
                  <a:lnTo>
                    <a:pt x="198854" y="326771"/>
                  </a:lnTo>
                  <a:lnTo>
                    <a:pt x="187767" y="255501"/>
                  </a:lnTo>
                  <a:lnTo>
                    <a:pt x="160806" y="183724"/>
                  </a:lnTo>
                  <a:lnTo>
                    <a:pt x="140341" y="147625"/>
                  </a:lnTo>
                  <a:lnTo>
                    <a:pt x="114669" y="111377"/>
                  </a:lnTo>
                  <a:lnTo>
                    <a:pt x="83376" y="74971"/>
                  </a:lnTo>
                  <a:lnTo>
                    <a:pt x="46051" y="38400"/>
                  </a:lnTo>
                  <a:lnTo>
                    <a:pt x="10" y="0"/>
                  </a:lnTo>
                  <a:lnTo>
                    <a:pt x="0" y="2807343"/>
                  </a:lnTo>
                  <a:lnTo>
                    <a:pt x="579058" y="3145992"/>
                  </a:lnTo>
                  <a:close/>
                </a:path>
              </a:pathLst>
            </a:custGeom>
            <a:solidFill>
              <a:srgbClr val="E6D2CA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-18" y="8133322"/>
              <a:ext cx="767715" cy="2153920"/>
            </a:xfrm>
            <a:custGeom>
              <a:avLst/>
              <a:gdLst/>
              <a:ahLst/>
              <a:cxnLst/>
              <a:rect l="l" t="t" r="r" b="b"/>
              <a:pathLst>
                <a:path w="767715" h="2153920">
                  <a:moveTo>
                    <a:pt x="763317" y="2153687"/>
                  </a:moveTo>
                  <a:lnTo>
                    <a:pt x="764277" y="2145226"/>
                  </a:lnTo>
                  <a:lnTo>
                    <a:pt x="767430" y="2091154"/>
                  </a:lnTo>
                  <a:lnTo>
                    <a:pt x="767569" y="2033813"/>
                  </a:lnTo>
                  <a:lnTo>
                    <a:pt x="764319" y="1972951"/>
                  </a:lnTo>
                  <a:lnTo>
                    <a:pt x="757306" y="1908320"/>
                  </a:lnTo>
                  <a:lnTo>
                    <a:pt x="746154" y="1839671"/>
                  </a:lnTo>
                  <a:lnTo>
                    <a:pt x="734917" y="1787495"/>
                  </a:lnTo>
                  <a:lnTo>
                    <a:pt x="720397" y="1738741"/>
                  </a:lnTo>
                  <a:lnTo>
                    <a:pt x="702901" y="1693159"/>
                  </a:lnTo>
                  <a:lnTo>
                    <a:pt x="682736" y="1650500"/>
                  </a:lnTo>
                  <a:lnTo>
                    <a:pt x="660211" y="1610512"/>
                  </a:lnTo>
                  <a:lnTo>
                    <a:pt x="635632" y="1572947"/>
                  </a:lnTo>
                  <a:lnTo>
                    <a:pt x="609308" y="1537554"/>
                  </a:lnTo>
                  <a:lnTo>
                    <a:pt x="581546" y="1504083"/>
                  </a:lnTo>
                  <a:lnTo>
                    <a:pt x="552653" y="1472285"/>
                  </a:lnTo>
                  <a:lnTo>
                    <a:pt x="522937" y="1441910"/>
                  </a:lnTo>
                  <a:lnTo>
                    <a:pt x="492705" y="1412706"/>
                  </a:lnTo>
                  <a:lnTo>
                    <a:pt x="462266" y="1384425"/>
                  </a:lnTo>
                  <a:lnTo>
                    <a:pt x="431927" y="1356817"/>
                  </a:lnTo>
                  <a:lnTo>
                    <a:pt x="401995" y="1329632"/>
                  </a:lnTo>
                  <a:lnTo>
                    <a:pt x="372778" y="1302619"/>
                  </a:lnTo>
                  <a:lnTo>
                    <a:pt x="344584" y="1275529"/>
                  </a:lnTo>
                  <a:lnTo>
                    <a:pt x="317719" y="1248111"/>
                  </a:lnTo>
                  <a:lnTo>
                    <a:pt x="269211" y="1191295"/>
                  </a:lnTo>
                  <a:lnTo>
                    <a:pt x="229713" y="1130171"/>
                  </a:lnTo>
                  <a:lnTo>
                    <a:pt x="201687" y="1062738"/>
                  </a:lnTo>
                  <a:lnTo>
                    <a:pt x="187594" y="986998"/>
                  </a:lnTo>
                  <a:lnTo>
                    <a:pt x="185923" y="951356"/>
                  </a:lnTo>
                  <a:lnTo>
                    <a:pt x="186711" y="915605"/>
                  </a:lnTo>
                  <a:lnTo>
                    <a:pt x="194313" y="843810"/>
                  </a:lnTo>
                  <a:lnTo>
                    <a:pt x="207694" y="771679"/>
                  </a:lnTo>
                  <a:lnTo>
                    <a:pt x="240963" y="626674"/>
                  </a:lnTo>
                  <a:lnTo>
                    <a:pt x="248662" y="590316"/>
                  </a:lnTo>
                  <a:lnTo>
                    <a:pt x="255438" y="553932"/>
                  </a:lnTo>
                  <a:lnTo>
                    <a:pt x="260951" y="517530"/>
                  </a:lnTo>
                  <a:lnTo>
                    <a:pt x="264864" y="481118"/>
                  </a:lnTo>
                  <a:lnTo>
                    <a:pt x="266838" y="444706"/>
                  </a:lnTo>
                  <a:lnTo>
                    <a:pt x="266536" y="408300"/>
                  </a:lnTo>
                  <a:lnTo>
                    <a:pt x="257745" y="335543"/>
                  </a:lnTo>
                  <a:lnTo>
                    <a:pt x="235786" y="262913"/>
                  </a:lnTo>
                  <a:lnTo>
                    <a:pt x="219022" y="226666"/>
                  </a:lnTo>
                  <a:lnTo>
                    <a:pt x="197951" y="190476"/>
                  </a:lnTo>
                  <a:lnTo>
                    <a:pt x="172235" y="154351"/>
                  </a:lnTo>
                  <a:lnTo>
                    <a:pt x="141535" y="118299"/>
                  </a:lnTo>
                  <a:lnTo>
                    <a:pt x="105512" y="82328"/>
                  </a:lnTo>
                  <a:lnTo>
                    <a:pt x="63830" y="46448"/>
                  </a:lnTo>
                  <a:lnTo>
                    <a:pt x="16148" y="10665"/>
                  </a:lnTo>
                  <a:lnTo>
                    <a:pt x="0" y="0"/>
                  </a:lnTo>
                  <a:lnTo>
                    <a:pt x="19" y="2153676"/>
                  </a:lnTo>
                  <a:lnTo>
                    <a:pt x="763317" y="2153687"/>
                  </a:lnTo>
                  <a:close/>
                </a:path>
              </a:pathLst>
            </a:custGeom>
            <a:solidFill>
              <a:srgbClr val="B3A7A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2" name="object 12"/>
          <p:cNvSpPr/>
          <p:nvPr/>
        </p:nvSpPr>
        <p:spPr>
          <a:xfrm>
            <a:off x="2247900" y="5708650"/>
            <a:ext cx="8013700" cy="793750"/>
          </a:xfrm>
          <a:custGeom>
            <a:avLst/>
            <a:gdLst/>
            <a:ahLst/>
            <a:cxnLst/>
            <a:rect l="l" t="t" r="r" b="b"/>
            <a:pathLst>
              <a:path w="12020550" h="1190625">
                <a:moveTo>
                  <a:pt x="11933936" y="0"/>
                </a:moveTo>
                <a:lnTo>
                  <a:pt x="86613" y="0"/>
                </a:lnTo>
                <a:lnTo>
                  <a:pt x="52881" y="1228"/>
                </a:lnTo>
                <a:lnTo>
                  <a:pt x="25352" y="4587"/>
                </a:lnTo>
                <a:lnTo>
                  <a:pt x="6800" y="9590"/>
                </a:lnTo>
                <a:lnTo>
                  <a:pt x="0" y="15748"/>
                </a:lnTo>
                <a:lnTo>
                  <a:pt x="0" y="1174927"/>
                </a:lnTo>
                <a:lnTo>
                  <a:pt x="6800" y="1181039"/>
                </a:lnTo>
                <a:lnTo>
                  <a:pt x="25352" y="1186029"/>
                </a:lnTo>
                <a:lnTo>
                  <a:pt x="52881" y="1189392"/>
                </a:lnTo>
                <a:lnTo>
                  <a:pt x="86613" y="1190625"/>
                </a:lnTo>
                <a:lnTo>
                  <a:pt x="11933936" y="1190625"/>
                </a:lnTo>
                <a:lnTo>
                  <a:pt x="11967668" y="1189392"/>
                </a:lnTo>
                <a:lnTo>
                  <a:pt x="11995197" y="1186029"/>
                </a:lnTo>
                <a:lnTo>
                  <a:pt x="12013749" y="1181039"/>
                </a:lnTo>
                <a:lnTo>
                  <a:pt x="12020550" y="1174927"/>
                </a:lnTo>
                <a:lnTo>
                  <a:pt x="12020550" y="15748"/>
                </a:lnTo>
                <a:lnTo>
                  <a:pt x="11981959" y="2625"/>
                </a:lnTo>
                <a:lnTo>
                  <a:pt x="11933936" y="0"/>
                </a:lnTo>
                <a:close/>
              </a:path>
            </a:pathLst>
          </a:custGeom>
          <a:solidFill>
            <a:srgbClr val="B3A7AC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13" name="object 13"/>
          <p:cNvGrpSpPr/>
          <p:nvPr/>
        </p:nvGrpSpPr>
        <p:grpSpPr>
          <a:xfrm>
            <a:off x="2108200" y="1981200"/>
            <a:ext cx="8509000" cy="3543300"/>
            <a:chOff x="3162300" y="2971800"/>
            <a:chExt cx="12763500" cy="531495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97641" y="3729990"/>
              <a:ext cx="929157" cy="7531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97641" y="5284723"/>
              <a:ext cx="929157" cy="7531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7641" y="6839839"/>
              <a:ext cx="929157" cy="75311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2300" y="2971800"/>
              <a:ext cx="12763500" cy="531495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512906" y="5792681"/>
            <a:ext cx="7381240" cy="639063"/>
          </a:xfrm>
          <a:prstGeom prst="rect">
            <a:avLst/>
          </a:prstGeom>
        </p:spPr>
        <p:txBody>
          <a:bodyPr vert="horz" wrap="square" lIns="0" tIns="126153" rIns="0" bIns="0" rtlCol="0">
            <a:spAutoFit/>
          </a:bodyPr>
          <a:lstStyle/>
          <a:p>
            <a:pPr marL="1786133" marR="3387" indent="-1777666">
              <a:lnSpc>
                <a:spcPct val="67800"/>
              </a:lnSpc>
              <a:spcBef>
                <a:spcPts val="993"/>
              </a:spcBef>
            </a:pP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GPT</a:t>
            </a:r>
            <a:r>
              <a:rPr sz="2400" b="1" spc="-60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mimics</a:t>
            </a:r>
            <a:r>
              <a:rPr sz="2400" b="1" spc="-43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human</a:t>
            </a:r>
            <a:r>
              <a:rPr sz="2400" b="1" spc="-43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biases</a:t>
            </a:r>
            <a:r>
              <a:rPr sz="2400" b="1" spc="3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in 50%</a:t>
            </a:r>
            <a:r>
              <a:rPr sz="2400" b="1" spc="-10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of</a:t>
            </a:r>
            <a:r>
              <a:rPr sz="2400" b="1" spc="-7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experiments,</a:t>
            </a:r>
            <a:r>
              <a:rPr sz="2400" b="1" spc="-10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but</a:t>
            </a:r>
            <a:r>
              <a:rPr sz="2400" b="1" spc="-10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spc="-17" dirty="0">
                <a:solidFill>
                  <a:srgbClr val="1E1E1E"/>
                </a:solidFill>
                <a:latin typeface="Times New Roman"/>
                <a:cs typeface="Times New Roman"/>
              </a:rPr>
              <a:t>is 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more</a:t>
            </a:r>
            <a:r>
              <a:rPr sz="2400" b="1" spc="-7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rational</a:t>
            </a:r>
            <a:r>
              <a:rPr sz="2400" b="1" spc="-50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for</a:t>
            </a:r>
            <a:r>
              <a:rPr sz="2400" b="1" spc="-50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math</a:t>
            </a:r>
            <a:r>
              <a:rPr sz="2400" b="1" spc="-23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spc="-7" dirty="0">
                <a:solidFill>
                  <a:srgbClr val="1E1E1E"/>
                </a:solidFill>
                <a:latin typeface="Times New Roman"/>
                <a:cs typeface="Times New Roman"/>
              </a:rPr>
              <a:t>tasks.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65624" y="489331"/>
            <a:ext cx="1866053" cy="1074420"/>
            <a:chOff x="1448435" y="733996"/>
            <a:chExt cx="2799080" cy="161163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8435" y="733996"/>
              <a:ext cx="2799079" cy="9439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8435" y="1534858"/>
              <a:ext cx="1029335" cy="810577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58800" y="-335948"/>
            <a:ext cx="7010400" cy="2042440"/>
          </a:xfrm>
          <a:prstGeom prst="rect">
            <a:avLst/>
          </a:prstGeom>
        </p:spPr>
        <p:txBody>
          <a:bodyPr vert="horz" wrap="square" lIns="0" tIns="11007" rIns="0" bIns="0" rtlCol="0" anchor="ctr">
            <a:spAutoFit/>
          </a:bodyPr>
          <a:lstStyle/>
          <a:p>
            <a:pPr marL="446639">
              <a:lnSpc>
                <a:spcPct val="100000"/>
              </a:lnSpc>
              <a:spcBef>
                <a:spcPts val="87"/>
              </a:spcBef>
            </a:pPr>
            <a:r>
              <a:rPr spc="-7" dirty="0"/>
              <a:t>GPT’s</a:t>
            </a:r>
            <a:r>
              <a:rPr spc="-110" dirty="0"/>
              <a:t> </a:t>
            </a:r>
            <a:r>
              <a:rPr dirty="0"/>
              <a:t>Risk</a:t>
            </a:r>
            <a:r>
              <a:rPr spc="-80" dirty="0"/>
              <a:t> </a:t>
            </a:r>
            <a:r>
              <a:rPr dirty="0"/>
              <a:t>Judgments:</a:t>
            </a:r>
            <a:r>
              <a:rPr spc="-73" dirty="0"/>
              <a:t> </a:t>
            </a:r>
            <a:r>
              <a:rPr dirty="0"/>
              <a:t>Comparing</a:t>
            </a:r>
            <a:r>
              <a:rPr spc="-80" dirty="0"/>
              <a:t> </a:t>
            </a:r>
            <a:r>
              <a:rPr dirty="0"/>
              <a:t>Human</a:t>
            </a:r>
            <a:r>
              <a:rPr spc="-80" dirty="0"/>
              <a:t> </a:t>
            </a:r>
            <a:r>
              <a:rPr dirty="0"/>
              <a:t>&amp;</a:t>
            </a:r>
            <a:r>
              <a:rPr spc="-183" dirty="0"/>
              <a:t> </a:t>
            </a:r>
            <a:r>
              <a:rPr dirty="0"/>
              <a:t>AI</a:t>
            </a:r>
            <a:r>
              <a:rPr spc="-43" dirty="0"/>
              <a:t> </a:t>
            </a:r>
            <a:r>
              <a:rPr spc="-7" dirty="0"/>
              <a:t>Behavior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66780A-8F0E-A1DD-C9E6-52F38207814E}"/>
              </a:ext>
            </a:extLst>
          </p:cNvPr>
          <p:cNvSpPr txBox="1"/>
          <p:nvPr/>
        </p:nvSpPr>
        <p:spPr>
          <a:xfrm>
            <a:off x="5430678" y="2721114"/>
            <a:ext cx="1593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644713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-335948"/>
            <a:ext cx="7010400" cy="2042440"/>
          </a:xfrm>
          <a:prstGeom prst="rect">
            <a:avLst/>
          </a:prstGeom>
        </p:spPr>
        <p:txBody>
          <a:bodyPr vert="horz" wrap="square" lIns="0" tIns="11007" rIns="0" bIns="0" rtlCol="0" anchor="ctr">
            <a:spAutoFit/>
          </a:bodyPr>
          <a:lstStyle/>
          <a:p>
            <a:pPr marL="446639">
              <a:lnSpc>
                <a:spcPct val="100000"/>
              </a:lnSpc>
              <a:spcBef>
                <a:spcPts val="87"/>
              </a:spcBef>
            </a:pPr>
            <a:r>
              <a:rPr spc="-7" dirty="0"/>
              <a:t>GPT’s</a:t>
            </a:r>
            <a:r>
              <a:rPr spc="-107" dirty="0"/>
              <a:t> </a:t>
            </a:r>
            <a:r>
              <a:rPr dirty="0"/>
              <a:t>Evaluation</a:t>
            </a:r>
            <a:r>
              <a:rPr spc="-83" dirty="0"/>
              <a:t> </a:t>
            </a:r>
            <a:r>
              <a:rPr dirty="0"/>
              <a:t>of</a:t>
            </a:r>
            <a:r>
              <a:rPr spc="-93" dirty="0"/>
              <a:t> </a:t>
            </a:r>
            <a:r>
              <a:rPr dirty="0"/>
              <a:t>Outcomes:</a:t>
            </a:r>
            <a:r>
              <a:rPr spc="-80" dirty="0"/>
              <a:t> </a:t>
            </a:r>
            <a:r>
              <a:rPr spc="-7" dirty="0"/>
              <a:t>Risk</a:t>
            </a:r>
            <a:r>
              <a:rPr spc="-177" dirty="0"/>
              <a:t> </a:t>
            </a:r>
            <a:r>
              <a:rPr spc="-20" dirty="0"/>
              <a:t>Aversion</a:t>
            </a:r>
            <a:r>
              <a:rPr spc="-87" dirty="0"/>
              <a:t> </a:t>
            </a:r>
            <a:r>
              <a:rPr dirty="0"/>
              <a:t>&amp;</a:t>
            </a:r>
            <a:r>
              <a:rPr spc="-57" dirty="0"/>
              <a:t> </a:t>
            </a:r>
            <a:r>
              <a:rPr spc="-7" dirty="0"/>
              <a:t>Beyond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73250" y="1809750"/>
            <a:ext cx="8496300" cy="4959350"/>
            <a:chOff x="2809875" y="2714625"/>
            <a:chExt cx="12744450" cy="7439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9875" y="2714625"/>
              <a:ext cx="12668250" cy="62674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33775" y="8963025"/>
              <a:ext cx="12020550" cy="1190625"/>
            </a:xfrm>
            <a:custGeom>
              <a:avLst/>
              <a:gdLst/>
              <a:ahLst/>
              <a:cxnLst/>
              <a:rect l="l" t="t" r="r" b="b"/>
              <a:pathLst>
                <a:path w="12020550" h="1190625">
                  <a:moveTo>
                    <a:pt x="11933936" y="0"/>
                  </a:moveTo>
                  <a:lnTo>
                    <a:pt x="86613" y="0"/>
                  </a:lnTo>
                  <a:lnTo>
                    <a:pt x="52881" y="1228"/>
                  </a:lnTo>
                  <a:lnTo>
                    <a:pt x="25352" y="4587"/>
                  </a:lnTo>
                  <a:lnTo>
                    <a:pt x="6800" y="9590"/>
                  </a:lnTo>
                  <a:lnTo>
                    <a:pt x="0" y="15747"/>
                  </a:lnTo>
                  <a:lnTo>
                    <a:pt x="0" y="1174927"/>
                  </a:lnTo>
                  <a:lnTo>
                    <a:pt x="6800" y="1181039"/>
                  </a:lnTo>
                  <a:lnTo>
                    <a:pt x="25352" y="1186029"/>
                  </a:lnTo>
                  <a:lnTo>
                    <a:pt x="52881" y="1189392"/>
                  </a:lnTo>
                  <a:lnTo>
                    <a:pt x="86613" y="1190625"/>
                  </a:lnTo>
                  <a:lnTo>
                    <a:pt x="11933936" y="1190625"/>
                  </a:lnTo>
                  <a:lnTo>
                    <a:pt x="11967668" y="1189392"/>
                  </a:lnTo>
                  <a:lnTo>
                    <a:pt x="11995197" y="1186029"/>
                  </a:lnTo>
                  <a:lnTo>
                    <a:pt x="12013749" y="1181039"/>
                  </a:lnTo>
                  <a:lnTo>
                    <a:pt x="12020550" y="1174927"/>
                  </a:lnTo>
                  <a:lnTo>
                    <a:pt x="12020550" y="15747"/>
                  </a:lnTo>
                  <a:lnTo>
                    <a:pt x="11981959" y="2625"/>
                  </a:lnTo>
                  <a:lnTo>
                    <a:pt x="11933936" y="0"/>
                  </a:lnTo>
                  <a:close/>
                </a:path>
              </a:pathLst>
            </a:custGeom>
            <a:solidFill>
              <a:srgbClr val="B3A7A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67094" y="6046046"/>
            <a:ext cx="7534910" cy="639063"/>
          </a:xfrm>
          <a:prstGeom prst="rect">
            <a:avLst/>
          </a:prstGeom>
        </p:spPr>
        <p:txBody>
          <a:bodyPr vert="horz" wrap="square" lIns="0" tIns="126153" rIns="0" bIns="0" rtlCol="0">
            <a:spAutoFit/>
          </a:bodyPr>
          <a:lstStyle/>
          <a:p>
            <a:pPr marL="1963942" marR="3387" indent="-1955898">
              <a:lnSpc>
                <a:spcPct val="67800"/>
              </a:lnSpc>
              <a:spcBef>
                <a:spcPts val="993"/>
              </a:spcBef>
            </a:pP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Newer</a:t>
            </a:r>
            <a:r>
              <a:rPr sz="2400" b="1" spc="-47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models</a:t>
            </a:r>
            <a:r>
              <a:rPr sz="2400" b="1" spc="-17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may</a:t>
            </a:r>
            <a:r>
              <a:rPr sz="2400" b="1" spc="-30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be adopting</a:t>
            </a:r>
            <a:r>
              <a:rPr sz="2400" b="1" spc="-30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more</a:t>
            </a:r>
            <a:r>
              <a:rPr sz="2400" b="1" spc="-47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spc="-7" dirty="0">
                <a:solidFill>
                  <a:srgbClr val="1E1E1E"/>
                </a:solidFill>
                <a:latin typeface="Times New Roman"/>
                <a:cs typeface="Times New Roman"/>
              </a:rPr>
              <a:t>human-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like</a:t>
            </a:r>
            <a:r>
              <a:rPr sz="2400" b="1" spc="3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spc="-7" dirty="0">
                <a:solidFill>
                  <a:srgbClr val="1E1E1E"/>
                </a:solidFill>
                <a:latin typeface="Times New Roman"/>
                <a:cs typeface="Times New Roman"/>
              </a:rPr>
              <a:t>decision 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patterns</a:t>
            </a:r>
            <a:r>
              <a:rPr sz="2400" b="1" spc="-37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in</a:t>
            </a:r>
            <a:r>
              <a:rPr sz="2400" b="1" spc="-40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subjective</a:t>
            </a:r>
            <a:r>
              <a:rPr sz="2400" b="1" spc="-63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spc="-7" dirty="0">
                <a:solidFill>
                  <a:srgbClr val="1E1E1E"/>
                </a:solidFill>
                <a:latin typeface="Times New Roman"/>
                <a:cs typeface="Times New Roman"/>
              </a:rPr>
              <a:t>tasks.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-45281"/>
            <a:ext cx="7010400" cy="146110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467" marR="3387" indent="438172">
              <a:lnSpc>
                <a:spcPts val="3700"/>
              </a:lnSpc>
            </a:pPr>
            <a:r>
              <a:rPr dirty="0"/>
              <a:t>Heuristics</a:t>
            </a:r>
            <a:r>
              <a:rPr spc="-57" dirty="0"/>
              <a:t> </a:t>
            </a:r>
            <a:r>
              <a:rPr dirty="0"/>
              <a:t>in</a:t>
            </a:r>
            <a:r>
              <a:rPr spc="-76" dirty="0"/>
              <a:t> </a:t>
            </a:r>
            <a:r>
              <a:rPr spc="-17" dirty="0"/>
              <a:t>GPT’s</a:t>
            </a:r>
            <a:r>
              <a:rPr spc="-97" dirty="0"/>
              <a:t> </a:t>
            </a:r>
            <a:r>
              <a:rPr spc="-13" dirty="0"/>
              <a:t>Decision-</a:t>
            </a:r>
            <a:r>
              <a:rPr dirty="0"/>
              <a:t>Making:</a:t>
            </a:r>
            <a:r>
              <a:rPr spc="-73" dirty="0"/>
              <a:t> </a:t>
            </a:r>
            <a:r>
              <a:rPr dirty="0"/>
              <a:t>Cognitive</a:t>
            </a:r>
            <a:r>
              <a:rPr spc="-60" dirty="0"/>
              <a:t> </a:t>
            </a:r>
            <a:r>
              <a:rPr spc="-7" dirty="0"/>
              <a:t>Reflection </a:t>
            </a:r>
            <a:r>
              <a:rPr dirty="0"/>
              <a:t>and</a:t>
            </a:r>
            <a:r>
              <a:rPr spc="-83" dirty="0"/>
              <a:t> </a:t>
            </a:r>
            <a:r>
              <a:rPr dirty="0"/>
              <a:t>Confirmation</a:t>
            </a:r>
            <a:r>
              <a:rPr spc="-83" dirty="0"/>
              <a:t> </a:t>
            </a:r>
            <a:r>
              <a:rPr spc="-13" dirty="0"/>
              <a:t>Bias</a:t>
            </a:r>
          </a:p>
        </p:txBody>
      </p:sp>
      <p:sp>
        <p:nvSpPr>
          <p:cNvPr id="3" name="object 3"/>
          <p:cNvSpPr/>
          <p:nvPr/>
        </p:nvSpPr>
        <p:spPr>
          <a:xfrm>
            <a:off x="2343150" y="5403850"/>
            <a:ext cx="8013700" cy="793750"/>
          </a:xfrm>
          <a:custGeom>
            <a:avLst/>
            <a:gdLst/>
            <a:ahLst/>
            <a:cxnLst/>
            <a:rect l="l" t="t" r="r" b="b"/>
            <a:pathLst>
              <a:path w="12020550" h="1190625">
                <a:moveTo>
                  <a:pt x="11933936" y="0"/>
                </a:moveTo>
                <a:lnTo>
                  <a:pt x="86613" y="0"/>
                </a:lnTo>
                <a:lnTo>
                  <a:pt x="52881" y="1228"/>
                </a:lnTo>
                <a:lnTo>
                  <a:pt x="25352" y="4587"/>
                </a:lnTo>
                <a:lnTo>
                  <a:pt x="6800" y="9590"/>
                </a:lnTo>
                <a:lnTo>
                  <a:pt x="0" y="15748"/>
                </a:lnTo>
                <a:lnTo>
                  <a:pt x="0" y="1174927"/>
                </a:lnTo>
                <a:lnTo>
                  <a:pt x="6800" y="1181039"/>
                </a:lnTo>
                <a:lnTo>
                  <a:pt x="25352" y="1186029"/>
                </a:lnTo>
                <a:lnTo>
                  <a:pt x="52881" y="1189392"/>
                </a:lnTo>
                <a:lnTo>
                  <a:pt x="86613" y="1190625"/>
                </a:lnTo>
                <a:lnTo>
                  <a:pt x="11933936" y="1190625"/>
                </a:lnTo>
                <a:lnTo>
                  <a:pt x="11967668" y="1189392"/>
                </a:lnTo>
                <a:lnTo>
                  <a:pt x="11995197" y="1186029"/>
                </a:lnTo>
                <a:lnTo>
                  <a:pt x="12013749" y="1181039"/>
                </a:lnTo>
                <a:lnTo>
                  <a:pt x="12020550" y="1174927"/>
                </a:lnTo>
                <a:lnTo>
                  <a:pt x="12020550" y="15748"/>
                </a:lnTo>
                <a:lnTo>
                  <a:pt x="11981959" y="2625"/>
                </a:lnTo>
                <a:lnTo>
                  <a:pt x="11933936" y="0"/>
                </a:lnTo>
                <a:close/>
              </a:path>
            </a:pathLst>
          </a:custGeom>
          <a:solidFill>
            <a:srgbClr val="B3A7AC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4"/>
          <p:cNvSpPr txBox="1"/>
          <p:nvPr/>
        </p:nvSpPr>
        <p:spPr>
          <a:xfrm>
            <a:off x="2700613" y="5447411"/>
            <a:ext cx="7100570" cy="639063"/>
          </a:xfrm>
          <a:prstGeom prst="rect">
            <a:avLst/>
          </a:prstGeom>
        </p:spPr>
        <p:txBody>
          <a:bodyPr vert="horz" wrap="square" lIns="0" tIns="126153" rIns="0" bIns="0" rtlCol="0">
            <a:spAutoFit/>
          </a:bodyPr>
          <a:lstStyle/>
          <a:p>
            <a:pPr marL="2276377" marR="3387" indent="-2268333">
              <a:lnSpc>
                <a:spcPct val="67800"/>
              </a:lnSpc>
              <a:spcBef>
                <a:spcPts val="993"/>
              </a:spcBef>
            </a:pPr>
            <a:r>
              <a:rPr sz="2400" b="1" spc="-63" dirty="0">
                <a:solidFill>
                  <a:srgbClr val="050507"/>
                </a:solidFill>
                <a:latin typeface="Times New Roman"/>
                <a:cs typeface="Times New Roman"/>
              </a:rPr>
              <a:t>GPT-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4</a:t>
            </a:r>
            <a:r>
              <a:rPr sz="2400" b="1" spc="-3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shows</a:t>
            </a:r>
            <a:r>
              <a:rPr sz="24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 stronger</a:t>
            </a:r>
            <a:r>
              <a:rPr sz="2400" b="1" spc="-8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confirmation</a:t>
            </a:r>
            <a:r>
              <a:rPr sz="2400" b="1" spc="-1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bias</a:t>
            </a:r>
            <a:r>
              <a:rPr sz="2400" b="1" spc="-1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but</a:t>
            </a:r>
            <a:r>
              <a:rPr sz="2400" b="1" spc="-2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improved 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cognitive</a:t>
            </a:r>
            <a:r>
              <a:rPr sz="2400" b="1" spc="-3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reflection</a:t>
            </a:r>
            <a:r>
              <a:rPr sz="2400" b="1" spc="-7" dirty="0">
                <a:solidFill>
                  <a:srgbClr val="1E1E1E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5650" y="2755900"/>
            <a:ext cx="8451850" cy="1651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2606"/>
            <a:ext cx="7010400" cy="1365331"/>
          </a:xfrm>
          <a:prstGeom prst="rect">
            <a:avLst/>
          </a:prstGeom>
        </p:spPr>
        <p:txBody>
          <a:bodyPr vert="horz" wrap="square" lIns="0" tIns="11007" rIns="0" bIns="0" rtlCol="0" anchor="ctr">
            <a:spAutoFit/>
          </a:bodyPr>
          <a:lstStyle/>
          <a:p>
            <a:pPr marL="446639">
              <a:lnSpc>
                <a:spcPct val="100000"/>
              </a:lnSpc>
              <a:spcBef>
                <a:spcPts val="87"/>
              </a:spcBef>
            </a:pPr>
            <a:r>
              <a:rPr spc="-7" dirty="0"/>
              <a:t>Stability</a:t>
            </a:r>
            <a:r>
              <a:rPr spc="-207" dirty="0"/>
              <a:t> </a:t>
            </a:r>
            <a:r>
              <a:rPr dirty="0"/>
              <a:t>Across</a:t>
            </a:r>
            <a:r>
              <a:rPr spc="-90" dirty="0"/>
              <a:t> </a:t>
            </a:r>
            <a:r>
              <a:rPr spc="-83" dirty="0"/>
              <a:t>GPT-</a:t>
            </a:r>
            <a:r>
              <a:rPr dirty="0"/>
              <a:t>3.5</a:t>
            </a:r>
            <a:r>
              <a:rPr spc="-113" dirty="0"/>
              <a:t> </a:t>
            </a:r>
            <a:r>
              <a:rPr spc="-327" dirty="0"/>
              <a:t>V</a:t>
            </a:r>
            <a:r>
              <a:rPr spc="-3" dirty="0"/>
              <a:t>e</a:t>
            </a:r>
            <a:r>
              <a:rPr spc="-23" dirty="0"/>
              <a:t>r</a:t>
            </a:r>
            <a:r>
              <a:rPr spc="10" dirty="0"/>
              <a:t>s</a:t>
            </a:r>
            <a:r>
              <a:rPr spc="-13" dirty="0"/>
              <a:t>i</a:t>
            </a:r>
            <a:r>
              <a:rPr spc="30" dirty="0"/>
              <a:t>o</a:t>
            </a:r>
            <a:r>
              <a:rPr spc="-17" dirty="0"/>
              <a:t>n</a:t>
            </a:r>
            <a:r>
              <a:rPr spc="10" dirty="0"/>
              <a:t>s:</a:t>
            </a:r>
            <a:r>
              <a:rPr spc="-110" dirty="0"/>
              <a:t> </a:t>
            </a:r>
            <a:r>
              <a:rPr dirty="0"/>
              <a:t>Time</a:t>
            </a:r>
            <a:r>
              <a:rPr spc="-100" dirty="0"/>
              <a:t> </a:t>
            </a:r>
            <a:r>
              <a:rPr dirty="0"/>
              <a:t>1</a:t>
            </a:r>
            <a:r>
              <a:rPr spc="-73" dirty="0"/>
              <a:t> </a:t>
            </a:r>
            <a:r>
              <a:rPr dirty="0"/>
              <a:t>vs.</a:t>
            </a:r>
            <a:r>
              <a:rPr spc="-83" dirty="0"/>
              <a:t> </a:t>
            </a:r>
            <a:r>
              <a:rPr dirty="0"/>
              <a:t>Time</a:t>
            </a:r>
            <a:r>
              <a:rPr spc="-97" dirty="0"/>
              <a:t> </a:t>
            </a:r>
            <a:r>
              <a:rPr spc="-33" dirty="0"/>
              <a:t>2</a:t>
            </a:r>
          </a:p>
        </p:txBody>
      </p:sp>
      <p:sp>
        <p:nvSpPr>
          <p:cNvPr id="3" name="object 3"/>
          <p:cNvSpPr/>
          <p:nvPr/>
        </p:nvSpPr>
        <p:spPr>
          <a:xfrm>
            <a:off x="2343150" y="5403850"/>
            <a:ext cx="8013700" cy="793750"/>
          </a:xfrm>
          <a:custGeom>
            <a:avLst/>
            <a:gdLst/>
            <a:ahLst/>
            <a:cxnLst/>
            <a:rect l="l" t="t" r="r" b="b"/>
            <a:pathLst>
              <a:path w="12020550" h="1190625">
                <a:moveTo>
                  <a:pt x="11933936" y="0"/>
                </a:moveTo>
                <a:lnTo>
                  <a:pt x="86613" y="0"/>
                </a:lnTo>
                <a:lnTo>
                  <a:pt x="52881" y="1228"/>
                </a:lnTo>
                <a:lnTo>
                  <a:pt x="25352" y="4587"/>
                </a:lnTo>
                <a:lnTo>
                  <a:pt x="6800" y="9590"/>
                </a:lnTo>
                <a:lnTo>
                  <a:pt x="0" y="15748"/>
                </a:lnTo>
                <a:lnTo>
                  <a:pt x="0" y="1174927"/>
                </a:lnTo>
                <a:lnTo>
                  <a:pt x="6800" y="1181039"/>
                </a:lnTo>
                <a:lnTo>
                  <a:pt x="25352" y="1186029"/>
                </a:lnTo>
                <a:lnTo>
                  <a:pt x="52881" y="1189392"/>
                </a:lnTo>
                <a:lnTo>
                  <a:pt x="86613" y="1190625"/>
                </a:lnTo>
                <a:lnTo>
                  <a:pt x="11933936" y="1190625"/>
                </a:lnTo>
                <a:lnTo>
                  <a:pt x="11967668" y="1189392"/>
                </a:lnTo>
                <a:lnTo>
                  <a:pt x="11995197" y="1186029"/>
                </a:lnTo>
                <a:lnTo>
                  <a:pt x="12013749" y="1181039"/>
                </a:lnTo>
                <a:lnTo>
                  <a:pt x="12020550" y="1174927"/>
                </a:lnTo>
                <a:lnTo>
                  <a:pt x="12020550" y="15748"/>
                </a:lnTo>
                <a:lnTo>
                  <a:pt x="11981959" y="2625"/>
                </a:lnTo>
                <a:lnTo>
                  <a:pt x="11933936" y="0"/>
                </a:lnTo>
                <a:close/>
              </a:path>
            </a:pathLst>
          </a:custGeom>
          <a:solidFill>
            <a:srgbClr val="B3A7AC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4"/>
          <p:cNvSpPr txBox="1"/>
          <p:nvPr/>
        </p:nvSpPr>
        <p:spPr>
          <a:xfrm>
            <a:off x="2949617" y="5582666"/>
            <a:ext cx="6856307" cy="37830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467">
              <a:spcBef>
                <a:spcPts val="70"/>
              </a:spcBef>
            </a:pP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High</a:t>
            </a:r>
            <a:r>
              <a:rPr sz="2400" b="1" spc="-63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consistency</a:t>
            </a:r>
            <a:r>
              <a:rPr sz="2400" b="1" spc="-13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in</a:t>
            </a:r>
            <a:r>
              <a:rPr sz="2400" b="1" spc="-50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decision-making</a:t>
            </a:r>
            <a:r>
              <a:rPr sz="2400" b="1" spc="-17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E1E1E"/>
                </a:solidFill>
                <a:latin typeface="Times New Roman"/>
                <a:cs typeface="Times New Roman"/>
              </a:rPr>
              <a:t>across</a:t>
            </a:r>
            <a:r>
              <a:rPr sz="2400" b="1" spc="-3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400" b="1" spc="-7" dirty="0">
                <a:solidFill>
                  <a:srgbClr val="1E1E1E"/>
                </a:solidFill>
                <a:latin typeface="Times New Roman"/>
                <a:cs typeface="Times New Roman"/>
              </a:rPr>
              <a:t>versions.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5650" y="2101850"/>
            <a:ext cx="845185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11806" y="-1"/>
            <a:ext cx="2080260" cy="2337223"/>
            <a:chOff x="15167709" y="-3"/>
            <a:chExt cx="3120390" cy="3505835"/>
          </a:xfrm>
        </p:grpSpPr>
        <p:sp>
          <p:nvSpPr>
            <p:cNvPr id="3" name="object 3"/>
            <p:cNvSpPr/>
            <p:nvPr/>
          </p:nvSpPr>
          <p:spPr>
            <a:xfrm>
              <a:off x="15167709" y="-3"/>
              <a:ext cx="2915285" cy="2183130"/>
            </a:xfrm>
            <a:custGeom>
              <a:avLst/>
              <a:gdLst/>
              <a:ahLst/>
              <a:cxnLst/>
              <a:rect l="l" t="t" r="r" b="b"/>
              <a:pathLst>
                <a:path w="2915284" h="2183130">
                  <a:moveTo>
                    <a:pt x="0" y="0"/>
                  </a:moveTo>
                  <a:lnTo>
                    <a:pt x="45271" y="73445"/>
                  </a:lnTo>
                  <a:lnTo>
                    <a:pt x="79442" y="123470"/>
                  </a:lnTo>
                  <a:lnTo>
                    <a:pt x="116803" y="174242"/>
                  </a:lnTo>
                  <a:lnTo>
                    <a:pt x="157537" y="225765"/>
                  </a:lnTo>
                  <a:lnTo>
                    <a:pt x="201828" y="278043"/>
                  </a:lnTo>
                  <a:lnTo>
                    <a:pt x="287216" y="370117"/>
                  </a:lnTo>
                  <a:lnTo>
                    <a:pt x="325191" y="406152"/>
                  </a:lnTo>
                  <a:lnTo>
                    <a:pt x="363734" y="439333"/>
                  </a:lnTo>
                  <a:lnTo>
                    <a:pt x="402797" y="469808"/>
                  </a:lnTo>
                  <a:lnTo>
                    <a:pt x="442329" y="497722"/>
                  </a:lnTo>
                  <a:lnTo>
                    <a:pt x="482282" y="523224"/>
                  </a:lnTo>
                  <a:lnTo>
                    <a:pt x="522606" y="546460"/>
                  </a:lnTo>
                  <a:lnTo>
                    <a:pt x="563253" y="567578"/>
                  </a:lnTo>
                  <a:lnTo>
                    <a:pt x="604172" y="586725"/>
                  </a:lnTo>
                  <a:lnTo>
                    <a:pt x="645315" y="604048"/>
                  </a:lnTo>
                  <a:lnTo>
                    <a:pt x="728075" y="633812"/>
                  </a:lnTo>
                  <a:lnTo>
                    <a:pt x="811139" y="658047"/>
                  </a:lnTo>
                  <a:lnTo>
                    <a:pt x="935442" y="686609"/>
                  </a:lnTo>
                  <a:lnTo>
                    <a:pt x="1255814" y="745136"/>
                  </a:lnTo>
                  <a:lnTo>
                    <a:pt x="1367997" y="771805"/>
                  </a:lnTo>
                  <a:lnTo>
                    <a:pt x="1439308" y="794204"/>
                  </a:lnTo>
                  <a:lnTo>
                    <a:pt x="1507377" y="821672"/>
                  </a:lnTo>
                  <a:lnTo>
                    <a:pt x="1571810" y="855389"/>
                  </a:lnTo>
                  <a:lnTo>
                    <a:pt x="1632214" y="896530"/>
                  </a:lnTo>
                  <a:lnTo>
                    <a:pt x="1688194" y="946274"/>
                  </a:lnTo>
                  <a:lnTo>
                    <a:pt x="1714401" y="974740"/>
                  </a:lnTo>
                  <a:lnTo>
                    <a:pt x="1739355" y="1005799"/>
                  </a:lnTo>
                  <a:lnTo>
                    <a:pt x="1778967" y="1063129"/>
                  </a:lnTo>
                  <a:lnTo>
                    <a:pt x="1813925" y="1123713"/>
                  </a:lnTo>
                  <a:lnTo>
                    <a:pt x="1845044" y="1187008"/>
                  </a:lnTo>
                  <a:lnTo>
                    <a:pt x="1886305" y="1285838"/>
                  </a:lnTo>
                  <a:lnTo>
                    <a:pt x="2009953" y="1626834"/>
                  </a:lnTo>
                  <a:lnTo>
                    <a:pt x="2053462" y="1725516"/>
                  </a:lnTo>
                  <a:lnTo>
                    <a:pt x="2086656" y="1788674"/>
                  </a:lnTo>
                  <a:lnTo>
                    <a:pt x="2124151" y="1849092"/>
                  </a:lnTo>
                  <a:lnTo>
                    <a:pt x="2166760" y="1906225"/>
                  </a:lnTo>
                  <a:lnTo>
                    <a:pt x="2215297" y="1959528"/>
                  </a:lnTo>
                  <a:lnTo>
                    <a:pt x="2270576" y="2008456"/>
                  </a:lnTo>
                  <a:lnTo>
                    <a:pt x="2333412" y="2052464"/>
                  </a:lnTo>
                  <a:lnTo>
                    <a:pt x="2367917" y="2072453"/>
                  </a:lnTo>
                  <a:lnTo>
                    <a:pt x="2404617" y="2091007"/>
                  </a:lnTo>
                  <a:lnTo>
                    <a:pt x="2443613" y="2108059"/>
                  </a:lnTo>
                  <a:lnTo>
                    <a:pt x="2485006" y="2123541"/>
                  </a:lnTo>
                  <a:lnTo>
                    <a:pt x="2528899" y="2137383"/>
                  </a:lnTo>
                  <a:lnTo>
                    <a:pt x="2575393" y="2149519"/>
                  </a:lnTo>
                  <a:lnTo>
                    <a:pt x="2624590" y="2159880"/>
                  </a:lnTo>
                  <a:lnTo>
                    <a:pt x="2676592" y="2168398"/>
                  </a:lnTo>
                  <a:lnTo>
                    <a:pt x="2731500" y="2175004"/>
                  </a:lnTo>
                  <a:lnTo>
                    <a:pt x="2789417" y="2179631"/>
                  </a:lnTo>
                  <a:lnTo>
                    <a:pt x="2850443" y="2182211"/>
                  </a:lnTo>
                  <a:lnTo>
                    <a:pt x="2914681" y="2182675"/>
                  </a:lnTo>
                  <a:lnTo>
                    <a:pt x="2740985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0D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4" name="object 4"/>
            <p:cNvSpPr/>
            <p:nvPr/>
          </p:nvSpPr>
          <p:spPr>
            <a:xfrm>
              <a:off x="15828364" y="2"/>
              <a:ext cx="2168525" cy="1506855"/>
            </a:xfrm>
            <a:custGeom>
              <a:avLst/>
              <a:gdLst/>
              <a:ahLst/>
              <a:cxnLst/>
              <a:rect l="l" t="t" r="r" b="b"/>
              <a:pathLst>
                <a:path w="2168525" h="1506855">
                  <a:moveTo>
                    <a:pt x="0" y="0"/>
                  </a:moveTo>
                  <a:lnTo>
                    <a:pt x="28475" y="61793"/>
                  </a:lnTo>
                  <a:lnTo>
                    <a:pt x="52560" y="106762"/>
                  </a:lnTo>
                  <a:lnTo>
                    <a:pt x="80162" y="152570"/>
                  </a:lnTo>
                  <a:lnTo>
                    <a:pt x="111696" y="199195"/>
                  </a:lnTo>
                  <a:lnTo>
                    <a:pt x="147580" y="246617"/>
                  </a:lnTo>
                  <a:lnTo>
                    <a:pt x="188230" y="294812"/>
                  </a:lnTo>
                  <a:lnTo>
                    <a:pt x="234062" y="343760"/>
                  </a:lnTo>
                  <a:lnTo>
                    <a:pt x="285493" y="393437"/>
                  </a:lnTo>
                  <a:lnTo>
                    <a:pt x="325671" y="428751"/>
                  </a:lnTo>
                  <a:lnTo>
                    <a:pt x="366401" y="459679"/>
                  </a:lnTo>
                  <a:lnTo>
                    <a:pt x="407598" y="486552"/>
                  </a:lnTo>
                  <a:lnTo>
                    <a:pt x="449180" y="509699"/>
                  </a:lnTo>
                  <a:lnTo>
                    <a:pt x="491063" y="529449"/>
                  </a:lnTo>
                  <a:lnTo>
                    <a:pt x="533163" y="546131"/>
                  </a:lnTo>
                  <a:lnTo>
                    <a:pt x="575398" y="560076"/>
                  </a:lnTo>
                  <a:lnTo>
                    <a:pt x="617683" y="571612"/>
                  </a:lnTo>
                  <a:lnTo>
                    <a:pt x="659936" y="581070"/>
                  </a:lnTo>
                  <a:lnTo>
                    <a:pt x="702073" y="588778"/>
                  </a:lnTo>
                  <a:lnTo>
                    <a:pt x="785664" y="600266"/>
                  </a:lnTo>
                  <a:lnTo>
                    <a:pt x="947785" y="616749"/>
                  </a:lnTo>
                  <a:lnTo>
                    <a:pt x="1024979" y="627017"/>
                  </a:lnTo>
                  <a:lnTo>
                    <a:pt x="1098707" y="642151"/>
                  </a:lnTo>
                  <a:lnTo>
                    <a:pt x="1168300" y="664787"/>
                  </a:lnTo>
                  <a:lnTo>
                    <a:pt x="1233091" y="697562"/>
                  </a:lnTo>
                  <a:lnTo>
                    <a:pt x="1292414" y="743110"/>
                  </a:lnTo>
                  <a:lnTo>
                    <a:pt x="1319816" y="771499"/>
                  </a:lnTo>
                  <a:lnTo>
                    <a:pt x="1362483" y="826563"/>
                  </a:lnTo>
                  <a:lnTo>
                    <a:pt x="1399184" y="886523"/>
                  </a:lnTo>
                  <a:lnTo>
                    <a:pt x="1431614" y="950048"/>
                  </a:lnTo>
                  <a:lnTo>
                    <a:pt x="1520248" y="1148720"/>
                  </a:lnTo>
                  <a:lnTo>
                    <a:pt x="1552561" y="1213210"/>
                  </a:lnTo>
                  <a:lnTo>
                    <a:pt x="1589085" y="1274616"/>
                  </a:lnTo>
                  <a:lnTo>
                    <a:pt x="1631516" y="1331609"/>
                  </a:lnTo>
                  <a:lnTo>
                    <a:pt x="1681551" y="1382859"/>
                  </a:lnTo>
                  <a:lnTo>
                    <a:pt x="1740886" y="1427035"/>
                  </a:lnTo>
                  <a:lnTo>
                    <a:pt x="1774571" y="1446055"/>
                  </a:lnTo>
                  <a:lnTo>
                    <a:pt x="1811217" y="1462808"/>
                  </a:lnTo>
                  <a:lnTo>
                    <a:pt x="1851036" y="1477128"/>
                  </a:lnTo>
                  <a:lnTo>
                    <a:pt x="1894240" y="1488848"/>
                  </a:lnTo>
                  <a:lnTo>
                    <a:pt x="1941042" y="1497803"/>
                  </a:lnTo>
                  <a:lnTo>
                    <a:pt x="1991652" y="1503826"/>
                  </a:lnTo>
                  <a:lnTo>
                    <a:pt x="2046284" y="1506751"/>
                  </a:lnTo>
                  <a:lnTo>
                    <a:pt x="2105149" y="1506411"/>
                  </a:lnTo>
                  <a:lnTo>
                    <a:pt x="2168459" y="1502640"/>
                  </a:lnTo>
                  <a:lnTo>
                    <a:pt x="193471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B4B3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" name="object 5"/>
            <p:cNvSpPr/>
            <p:nvPr/>
          </p:nvSpPr>
          <p:spPr>
            <a:xfrm>
              <a:off x="17629390" y="612416"/>
              <a:ext cx="659130" cy="2893060"/>
            </a:xfrm>
            <a:custGeom>
              <a:avLst/>
              <a:gdLst/>
              <a:ahLst/>
              <a:cxnLst/>
              <a:rect l="l" t="t" r="r" b="b"/>
              <a:pathLst>
                <a:path w="659130" h="2893060">
                  <a:moveTo>
                    <a:pt x="44899" y="0"/>
                  </a:moveTo>
                  <a:lnTo>
                    <a:pt x="34005" y="23532"/>
                  </a:lnTo>
                  <a:lnTo>
                    <a:pt x="13128" y="85020"/>
                  </a:lnTo>
                  <a:lnTo>
                    <a:pt x="0" y="170752"/>
                  </a:lnTo>
                  <a:lnTo>
                    <a:pt x="12347" y="267022"/>
                  </a:lnTo>
                  <a:lnTo>
                    <a:pt x="29333" y="308372"/>
                  </a:lnTo>
                  <a:lnTo>
                    <a:pt x="51542" y="349227"/>
                  </a:lnTo>
                  <a:lnTo>
                    <a:pt x="77393" y="389837"/>
                  </a:lnTo>
                  <a:lnTo>
                    <a:pt x="133696" y="471327"/>
                  </a:lnTo>
                  <a:lnTo>
                    <a:pt x="160984" y="512709"/>
                  </a:lnTo>
                  <a:lnTo>
                    <a:pt x="185587" y="554849"/>
                  </a:lnTo>
                  <a:lnTo>
                    <a:pt x="205925" y="597998"/>
                  </a:lnTo>
                  <a:lnTo>
                    <a:pt x="220415" y="642408"/>
                  </a:lnTo>
                  <a:lnTo>
                    <a:pt x="227476" y="688328"/>
                  </a:lnTo>
                  <a:lnTo>
                    <a:pt x="225526" y="736010"/>
                  </a:lnTo>
                  <a:lnTo>
                    <a:pt x="218807" y="771441"/>
                  </a:lnTo>
                  <a:lnTo>
                    <a:pt x="209311" y="806648"/>
                  </a:lnTo>
                  <a:lnTo>
                    <a:pt x="197652" y="842046"/>
                  </a:lnTo>
                  <a:lnTo>
                    <a:pt x="155868" y="953552"/>
                  </a:lnTo>
                  <a:lnTo>
                    <a:pt x="141724" y="993878"/>
                  </a:lnTo>
                  <a:lnTo>
                    <a:pt x="128498" y="1036476"/>
                  </a:lnTo>
                  <a:lnTo>
                    <a:pt x="116808" y="1081762"/>
                  </a:lnTo>
                  <a:lnTo>
                    <a:pt x="107268" y="1130152"/>
                  </a:lnTo>
                  <a:lnTo>
                    <a:pt x="100496" y="1182062"/>
                  </a:lnTo>
                  <a:lnTo>
                    <a:pt x="97108" y="1237909"/>
                  </a:lnTo>
                  <a:lnTo>
                    <a:pt x="97718" y="1298109"/>
                  </a:lnTo>
                  <a:lnTo>
                    <a:pt x="102944" y="1363076"/>
                  </a:lnTo>
                  <a:lnTo>
                    <a:pt x="113402" y="1433228"/>
                  </a:lnTo>
                  <a:lnTo>
                    <a:pt x="124912" y="1485845"/>
                  </a:lnTo>
                  <a:lnTo>
                    <a:pt x="140518" y="1534222"/>
                  </a:lnTo>
                  <a:lnTo>
                    <a:pt x="159732" y="1578753"/>
                  </a:lnTo>
                  <a:lnTo>
                    <a:pt x="182061" y="1619833"/>
                  </a:lnTo>
                  <a:lnTo>
                    <a:pt x="207015" y="1657853"/>
                  </a:lnTo>
                  <a:lnTo>
                    <a:pt x="234105" y="1693208"/>
                  </a:lnTo>
                  <a:lnTo>
                    <a:pt x="262839" y="1726292"/>
                  </a:lnTo>
                  <a:lnTo>
                    <a:pt x="292727" y="1757499"/>
                  </a:lnTo>
                  <a:lnTo>
                    <a:pt x="323279" y="1787220"/>
                  </a:lnTo>
                  <a:lnTo>
                    <a:pt x="414009" y="1871416"/>
                  </a:lnTo>
                  <a:lnTo>
                    <a:pt x="442310" y="1899137"/>
                  </a:lnTo>
                  <a:lnTo>
                    <a:pt x="468821" y="1927341"/>
                  </a:lnTo>
                  <a:lnTo>
                    <a:pt x="514515" y="1986774"/>
                  </a:lnTo>
                  <a:lnTo>
                    <a:pt x="547167" y="2052866"/>
                  </a:lnTo>
                  <a:lnTo>
                    <a:pt x="562853" y="2128763"/>
                  </a:lnTo>
                  <a:lnTo>
                    <a:pt x="564012" y="2164034"/>
                  </a:lnTo>
                  <a:lnTo>
                    <a:pt x="562297" y="2199417"/>
                  </a:lnTo>
                  <a:lnTo>
                    <a:pt x="558205" y="2234901"/>
                  </a:lnTo>
                  <a:lnTo>
                    <a:pt x="552231" y="2270478"/>
                  </a:lnTo>
                  <a:lnTo>
                    <a:pt x="544871" y="2306140"/>
                  </a:lnTo>
                  <a:lnTo>
                    <a:pt x="511497" y="2449442"/>
                  </a:lnTo>
                  <a:lnTo>
                    <a:pt x="504649" y="2485387"/>
                  </a:lnTo>
                  <a:lnTo>
                    <a:pt x="499392" y="2521362"/>
                  </a:lnTo>
                  <a:lnTo>
                    <a:pt x="496221" y="2557357"/>
                  </a:lnTo>
                  <a:lnTo>
                    <a:pt x="495632" y="2593363"/>
                  </a:lnTo>
                  <a:lnTo>
                    <a:pt x="498122" y="2629372"/>
                  </a:lnTo>
                  <a:lnTo>
                    <a:pt x="514320" y="2701361"/>
                  </a:lnTo>
                  <a:lnTo>
                    <a:pt x="529020" y="2737323"/>
                  </a:lnTo>
                  <a:lnTo>
                    <a:pt x="548783" y="2773251"/>
                  </a:lnTo>
                  <a:lnTo>
                    <a:pt x="574104" y="2809136"/>
                  </a:lnTo>
                  <a:lnTo>
                    <a:pt x="605479" y="2844970"/>
                  </a:lnTo>
                  <a:lnTo>
                    <a:pt x="643404" y="2880742"/>
                  </a:lnTo>
                  <a:lnTo>
                    <a:pt x="658623" y="2892824"/>
                  </a:lnTo>
                  <a:lnTo>
                    <a:pt x="658630" y="329204"/>
                  </a:lnTo>
                  <a:lnTo>
                    <a:pt x="44899" y="0"/>
                  </a:lnTo>
                  <a:close/>
                </a:path>
              </a:pathLst>
            </a:custGeom>
            <a:solidFill>
              <a:srgbClr val="E6D2CA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6" name="object 6"/>
            <p:cNvSpPr/>
            <p:nvPr/>
          </p:nvSpPr>
          <p:spPr>
            <a:xfrm>
              <a:off x="17479703" y="0"/>
              <a:ext cx="808355" cy="2052955"/>
            </a:xfrm>
            <a:custGeom>
              <a:avLst/>
              <a:gdLst/>
              <a:ahLst/>
              <a:cxnLst/>
              <a:rect l="l" t="t" r="r" b="b"/>
              <a:pathLst>
                <a:path w="808355" h="2052955">
                  <a:moveTo>
                    <a:pt x="6472" y="14"/>
                  </a:moveTo>
                  <a:lnTo>
                    <a:pt x="2781" y="33331"/>
                  </a:lnTo>
                  <a:lnTo>
                    <a:pt x="0" y="88299"/>
                  </a:lnTo>
                  <a:lnTo>
                    <a:pt x="667" y="146827"/>
                  </a:lnTo>
                  <a:lnTo>
                    <a:pt x="5285" y="209221"/>
                  </a:lnTo>
                  <a:lnTo>
                    <a:pt x="14355" y="275789"/>
                  </a:lnTo>
                  <a:lnTo>
                    <a:pt x="28376" y="346840"/>
                  </a:lnTo>
                  <a:lnTo>
                    <a:pt x="41889" y="399273"/>
                  </a:lnTo>
                  <a:lnTo>
                    <a:pt x="58860" y="447819"/>
                  </a:lnTo>
                  <a:lnTo>
                    <a:pt x="78932" y="492790"/>
                  </a:lnTo>
                  <a:lnTo>
                    <a:pt x="101747" y="534501"/>
                  </a:lnTo>
                  <a:lnTo>
                    <a:pt x="126945" y="573264"/>
                  </a:lnTo>
                  <a:lnTo>
                    <a:pt x="154169" y="609395"/>
                  </a:lnTo>
                  <a:lnTo>
                    <a:pt x="183061" y="643205"/>
                  </a:lnTo>
                  <a:lnTo>
                    <a:pt x="213262" y="675010"/>
                  </a:lnTo>
                  <a:lnTo>
                    <a:pt x="244415" y="705123"/>
                  </a:lnTo>
                  <a:lnTo>
                    <a:pt x="276160" y="733857"/>
                  </a:lnTo>
                  <a:lnTo>
                    <a:pt x="308141" y="761526"/>
                  </a:lnTo>
                  <a:lnTo>
                    <a:pt x="371375" y="814923"/>
                  </a:lnTo>
                  <a:lnTo>
                    <a:pt x="401911" y="841280"/>
                  </a:lnTo>
                  <a:lnTo>
                    <a:pt x="431250" y="867825"/>
                  </a:lnTo>
                  <a:lnTo>
                    <a:pt x="459033" y="894875"/>
                  </a:lnTo>
                  <a:lnTo>
                    <a:pt x="508498" y="951738"/>
                  </a:lnTo>
                  <a:lnTo>
                    <a:pt x="547442" y="1014378"/>
                  </a:lnTo>
                  <a:lnTo>
                    <a:pt x="572998" y="1085305"/>
                  </a:lnTo>
                  <a:lnTo>
                    <a:pt x="579860" y="1124660"/>
                  </a:lnTo>
                  <a:lnTo>
                    <a:pt x="583097" y="1193851"/>
                  </a:lnTo>
                  <a:lnTo>
                    <a:pt x="581383" y="1228724"/>
                  </a:lnTo>
                  <a:lnTo>
                    <a:pt x="577919" y="1263754"/>
                  </a:lnTo>
                  <a:lnTo>
                    <a:pt x="573055" y="1298919"/>
                  </a:lnTo>
                  <a:lnTo>
                    <a:pt x="567146" y="1334197"/>
                  </a:lnTo>
                  <a:lnTo>
                    <a:pt x="546663" y="1440494"/>
                  </a:lnTo>
                  <a:lnTo>
                    <a:pt x="540092" y="1476009"/>
                  </a:lnTo>
                  <a:lnTo>
                    <a:pt x="534236" y="1511528"/>
                  </a:lnTo>
                  <a:lnTo>
                    <a:pt x="529449" y="1547032"/>
                  </a:lnTo>
                  <a:lnTo>
                    <a:pt x="526082" y="1582497"/>
                  </a:lnTo>
                  <a:lnTo>
                    <a:pt x="524489" y="1617903"/>
                  </a:lnTo>
                  <a:lnTo>
                    <a:pt x="525020" y="1653227"/>
                  </a:lnTo>
                  <a:lnTo>
                    <a:pt x="533869" y="1723545"/>
                  </a:lnTo>
                  <a:lnTo>
                    <a:pt x="555449" y="1793277"/>
                  </a:lnTo>
                  <a:lnTo>
                    <a:pt x="571893" y="1827871"/>
                  </a:lnTo>
                  <a:lnTo>
                    <a:pt x="592578" y="1862252"/>
                  </a:lnTo>
                  <a:lnTo>
                    <a:pt x="617854" y="1896402"/>
                  </a:lnTo>
                  <a:lnTo>
                    <a:pt x="648076" y="1930297"/>
                  </a:lnTo>
                  <a:lnTo>
                    <a:pt x="683594" y="1963916"/>
                  </a:lnTo>
                  <a:lnTo>
                    <a:pt x="724762" y="1997237"/>
                  </a:lnTo>
                  <a:lnTo>
                    <a:pt x="771932" y="2030239"/>
                  </a:lnTo>
                  <a:lnTo>
                    <a:pt x="808295" y="2052429"/>
                  </a:lnTo>
                  <a:lnTo>
                    <a:pt x="808296" y="0"/>
                  </a:lnTo>
                  <a:lnTo>
                    <a:pt x="6472" y="14"/>
                  </a:lnTo>
                  <a:close/>
                </a:path>
              </a:pathLst>
            </a:custGeom>
            <a:solidFill>
              <a:srgbClr val="B3A7A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-26" y="2463800"/>
            <a:ext cx="10604923" cy="4394623"/>
            <a:chOff x="-39" y="3695700"/>
            <a:chExt cx="15907385" cy="6591934"/>
          </a:xfrm>
        </p:grpSpPr>
        <p:sp>
          <p:nvSpPr>
            <p:cNvPr id="8" name="object 8"/>
            <p:cNvSpPr/>
            <p:nvPr/>
          </p:nvSpPr>
          <p:spPr>
            <a:xfrm>
              <a:off x="204762" y="7989057"/>
              <a:ext cx="2939415" cy="2298065"/>
            </a:xfrm>
            <a:custGeom>
              <a:avLst/>
              <a:gdLst/>
              <a:ahLst/>
              <a:cxnLst/>
              <a:rect l="l" t="t" r="r" b="b"/>
              <a:pathLst>
                <a:path w="2939415" h="2298065">
                  <a:moveTo>
                    <a:pt x="2938962" y="2297944"/>
                  </a:moveTo>
                  <a:lnTo>
                    <a:pt x="2902533" y="2245264"/>
                  </a:lnTo>
                  <a:lnTo>
                    <a:pt x="2863097" y="2192019"/>
                  </a:lnTo>
                  <a:lnTo>
                    <a:pt x="2820326" y="2137942"/>
                  </a:lnTo>
                  <a:lnTo>
                    <a:pt x="2737530" y="2041829"/>
                  </a:lnTo>
                  <a:lnTo>
                    <a:pt x="2700293" y="2003529"/>
                  </a:lnTo>
                  <a:lnTo>
                    <a:pt x="2662399" y="1967989"/>
                  </a:lnTo>
                  <a:lnTo>
                    <a:pt x="2623898" y="1935073"/>
                  </a:lnTo>
                  <a:lnTo>
                    <a:pt x="2584839" y="1904648"/>
                  </a:lnTo>
                  <a:lnTo>
                    <a:pt x="2545275" y="1876579"/>
                  </a:lnTo>
                  <a:lnTo>
                    <a:pt x="2505254" y="1850733"/>
                  </a:lnTo>
                  <a:lnTo>
                    <a:pt x="2464828" y="1826974"/>
                  </a:lnTo>
                  <a:lnTo>
                    <a:pt x="2424047" y="1805170"/>
                  </a:lnTo>
                  <a:lnTo>
                    <a:pt x="2341622" y="1766886"/>
                  </a:lnTo>
                  <a:lnTo>
                    <a:pt x="2258383" y="1734807"/>
                  </a:lnTo>
                  <a:lnTo>
                    <a:pt x="2174732" y="1707860"/>
                  </a:lnTo>
                  <a:lnTo>
                    <a:pt x="2049368" y="1674715"/>
                  </a:lnTo>
                  <a:lnTo>
                    <a:pt x="1725343" y="1603420"/>
                  </a:lnTo>
                  <a:lnTo>
                    <a:pt x="1611573" y="1572763"/>
                  </a:lnTo>
                  <a:lnTo>
                    <a:pt x="1539165" y="1548230"/>
                  </a:lnTo>
                  <a:lnTo>
                    <a:pt x="1469978" y="1519168"/>
                  </a:lnTo>
                  <a:lnTo>
                    <a:pt x="1404416" y="1484504"/>
                  </a:lnTo>
                  <a:lnTo>
                    <a:pt x="1342884" y="1443164"/>
                  </a:lnTo>
                  <a:lnTo>
                    <a:pt x="1285783" y="1394076"/>
                  </a:lnTo>
                  <a:lnTo>
                    <a:pt x="1259021" y="1366290"/>
                  </a:lnTo>
                  <a:lnTo>
                    <a:pt x="1233519" y="1336165"/>
                  </a:lnTo>
                  <a:lnTo>
                    <a:pt x="1209326" y="1303565"/>
                  </a:lnTo>
                  <a:lnTo>
                    <a:pt x="1171561" y="1244704"/>
                  </a:lnTo>
                  <a:lnTo>
                    <a:pt x="1138339" y="1182910"/>
                  </a:lnTo>
                  <a:lnTo>
                    <a:pt x="1108921" y="1118638"/>
                  </a:lnTo>
                  <a:lnTo>
                    <a:pt x="1070315" y="1018581"/>
                  </a:lnTo>
                  <a:lnTo>
                    <a:pt x="935155" y="603577"/>
                  </a:lnTo>
                  <a:lnTo>
                    <a:pt x="893740" y="503813"/>
                  </a:lnTo>
                  <a:lnTo>
                    <a:pt x="861826" y="439802"/>
                  </a:lnTo>
                  <a:lnTo>
                    <a:pt x="825607" y="378321"/>
                  </a:lnTo>
                  <a:lnTo>
                    <a:pt x="784346" y="319824"/>
                  </a:lnTo>
                  <a:lnTo>
                    <a:pt x="737308" y="264767"/>
                  </a:lnTo>
                  <a:lnTo>
                    <a:pt x="683753" y="213606"/>
                  </a:lnTo>
                  <a:lnTo>
                    <a:pt x="622946" y="166795"/>
                  </a:lnTo>
                  <a:lnTo>
                    <a:pt x="589592" y="145163"/>
                  </a:lnTo>
                  <a:lnTo>
                    <a:pt x="554149" y="124789"/>
                  </a:lnTo>
                  <a:lnTo>
                    <a:pt x="516523" y="105731"/>
                  </a:lnTo>
                  <a:lnTo>
                    <a:pt x="476624" y="88044"/>
                  </a:lnTo>
                  <a:lnTo>
                    <a:pt x="434359" y="71787"/>
                  </a:lnTo>
                  <a:lnTo>
                    <a:pt x="389635" y="57016"/>
                  </a:lnTo>
                  <a:lnTo>
                    <a:pt x="342361" y="43787"/>
                  </a:lnTo>
                  <a:lnTo>
                    <a:pt x="292445" y="32158"/>
                  </a:lnTo>
                  <a:lnTo>
                    <a:pt x="239794" y="22185"/>
                  </a:lnTo>
                  <a:lnTo>
                    <a:pt x="184316" y="13927"/>
                  </a:lnTo>
                  <a:lnTo>
                    <a:pt x="125919" y="7438"/>
                  </a:lnTo>
                  <a:lnTo>
                    <a:pt x="64511" y="2777"/>
                  </a:lnTo>
                  <a:lnTo>
                    <a:pt x="0" y="0"/>
                  </a:lnTo>
                  <a:lnTo>
                    <a:pt x="97922" y="2297940"/>
                  </a:lnTo>
                  <a:lnTo>
                    <a:pt x="2938962" y="2297944"/>
                  </a:lnTo>
                  <a:close/>
                </a:path>
              </a:pathLst>
            </a:custGeom>
            <a:solidFill>
              <a:srgbClr val="E2E0D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" name="object 9"/>
            <p:cNvSpPr/>
            <p:nvPr/>
          </p:nvSpPr>
          <p:spPr>
            <a:xfrm>
              <a:off x="269409" y="8717400"/>
              <a:ext cx="2202180" cy="1569720"/>
            </a:xfrm>
            <a:custGeom>
              <a:avLst/>
              <a:gdLst/>
              <a:ahLst/>
              <a:cxnLst/>
              <a:rect l="l" t="t" r="r" b="b"/>
              <a:pathLst>
                <a:path w="2202180" h="1569720">
                  <a:moveTo>
                    <a:pt x="2202001" y="1569599"/>
                  </a:moveTo>
                  <a:lnTo>
                    <a:pt x="2170729" y="1514013"/>
                  </a:lnTo>
                  <a:lnTo>
                    <a:pt x="2139487" y="1465182"/>
                  </a:lnTo>
                  <a:lnTo>
                    <a:pt x="2103981" y="1415425"/>
                  </a:lnTo>
                  <a:lnTo>
                    <a:pt x="2063826" y="1364749"/>
                  </a:lnTo>
                  <a:lnTo>
                    <a:pt x="2018638" y="1313161"/>
                  </a:lnTo>
                  <a:lnTo>
                    <a:pt x="1968032" y="1260665"/>
                  </a:lnTo>
                  <a:lnTo>
                    <a:pt x="1927994" y="1222678"/>
                  </a:lnTo>
                  <a:lnTo>
                    <a:pt x="1887244" y="1189038"/>
                  </a:lnTo>
                  <a:lnTo>
                    <a:pt x="1845875" y="1159434"/>
                  </a:lnTo>
                  <a:lnTo>
                    <a:pt x="1803977" y="1133552"/>
                  </a:lnTo>
                  <a:lnTo>
                    <a:pt x="1761642" y="1111079"/>
                  </a:lnTo>
                  <a:lnTo>
                    <a:pt x="1718962" y="1091704"/>
                  </a:lnTo>
                  <a:lnTo>
                    <a:pt x="1676028" y="1075113"/>
                  </a:lnTo>
                  <a:lnTo>
                    <a:pt x="1632932" y="1060993"/>
                  </a:lnTo>
                  <a:lnTo>
                    <a:pt x="1589765" y="1049032"/>
                  </a:lnTo>
                  <a:lnTo>
                    <a:pt x="1546618" y="1038918"/>
                  </a:lnTo>
                  <a:lnTo>
                    <a:pt x="1460754" y="1022976"/>
                  </a:lnTo>
                  <a:lnTo>
                    <a:pt x="1252864" y="993539"/>
                  </a:lnTo>
                  <a:lnTo>
                    <a:pt x="1174338" y="979365"/>
                  </a:lnTo>
                  <a:lnTo>
                    <a:pt x="1136433" y="970513"/>
                  </a:lnTo>
                  <a:lnTo>
                    <a:pt x="1099556" y="960067"/>
                  </a:lnTo>
                  <a:lnTo>
                    <a:pt x="1029251" y="933143"/>
                  </a:lnTo>
                  <a:lnTo>
                    <a:pt x="964155" y="896092"/>
                  </a:lnTo>
                  <a:lnTo>
                    <a:pt x="933789" y="872987"/>
                  </a:lnTo>
                  <a:lnTo>
                    <a:pt x="905000" y="846412"/>
                  </a:lnTo>
                  <a:lnTo>
                    <a:pt x="877879" y="816055"/>
                  </a:lnTo>
                  <a:lnTo>
                    <a:pt x="836889" y="759371"/>
                  </a:lnTo>
                  <a:lnTo>
                    <a:pt x="801793" y="698207"/>
                  </a:lnTo>
                  <a:lnTo>
                    <a:pt x="756820" y="600515"/>
                  </a:lnTo>
                  <a:lnTo>
                    <a:pt x="675365" y="397615"/>
                  </a:lnTo>
                  <a:lnTo>
                    <a:pt x="645061" y="331870"/>
                  </a:lnTo>
                  <a:lnTo>
                    <a:pt x="610605" y="268941"/>
                  </a:lnTo>
                  <a:lnTo>
                    <a:pt x="570451" y="209949"/>
                  </a:lnTo>
                  <a:lnTo>
                    <a:pt x="523054" y="156018"/>
                  </a:lnTo>
                  <a:lnTo>
                    <a:pt x="466868" y="108268"/>
                  </a:lnTo>
                  <a:lnTo>
                    <a:pt x="434996" y="87063"/>
                  </a:lnTo>
                  <a:lnTo>
                    <a:pt x="400346" y="67824"/>
                  </a:lnTo>
                  <a:lnTo>
                    <a:pt x="362727" y="50692"/>
                  </a:lnTo>
                  <a:lnTo>
                    <a:pt x="321945" y="35807"/>
                  </a:lnTo>
                  <a:lnTo>
                    <a:pt x="277806" y="23309"/>
                  </a:lnTo>
                  <a:lnTo>
                    <a:pt x="230117" y="13340"/>
                  </a:lnTo>
                  <a:lnTo>
                    <a:pt x="178685" y="6038"/>
                  </a:lnTo>
                  <a:lnTo>
                    <a:pt x="123317" y="1544"/>
                  </a:lnTo>
                  <a:lnTo>
                    <a:pt x="63819" y="0"/>
                  </a:lnTo>
                  <a:lnTo>
                    <a:pt x="0" y="1544"/>
                  </a:lnTo>
                  <a:lnTo>
                    <a:pt x="185089" y="1569597"/>
                  </a:lnTo>
                  <a:lnTo>
                    <a:pt x="2202001" y="1569599"/>
                  </a:lnTo>
                  <a:close/>
                </a:path>
              </a:pathLst>
            </a:custGeom>
            <a:solidFill>
              <a:srgbClr val="D1B4B3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-39" y="6536803"/>
              <a:ext cx="634365" cy="3146425"/>
            </a:xfrm>
            <a:custGeom>
              <a:avLst/>
              <a:gdLst/>
              <a:ahLst/>
              <a:cxnLst/>
              <a:rect l="l" t="t" r="r" b="b"/>
              <a:pathLst>
                <a:path w="634365" h="3146425">
                  <a:moveTo>
                    <a:pt x="579058" y="3145992"/>
                  </a:moveTo>
                  <a:lnTo>
                    <a:pt x="591622" y="3121280"/>
                  </a:lnTo>
                  <a:lnTo>
                    <a:pt x="616346" y="3056412"/>
                  </a:lnTo>
                  <a:lnTo>
                    <a:pt x="633746" y="2965338"/>
                  </a:lnTo>
                  <a:lnTo>
                    <a:pt x="624342" y="2862001"/>
                  </a:lnTo>
                  <a:lnTo>
                    <a:pt x="609436" y="2820877"/>
                  </a:lnTo>
                  <a:lnTo>
                    <a:pt x="589706" y="2780040"/>
                  </a:lnTo>
                  <a:lnTo>
                    <a:pt x="566460" y="2739330"/>
                  </a:lnTo>
                  <a:lnTo>
                    <a:pt x="488719" y="2616383"/>
                  </a:lnTo>
                  <a:lnTo>
                    <a:pt x="464501" y="2574601"/>
                  </a:lnTo>
                  <a:lnTo>
                    <a:pt x="443313" y="2532154"/>
                  </a:lnTo>
                  <a:lnTo>
                    <a:pt x="426465" y="2488885"/>
                  </a:lnTo>
                  <a:lnTo>
                    <a:pt x="415264" y="2444635"/>
                  </a:lnTo>
                  <a:lnTo>
                    <a:pt x="411021" y="2399245"/>
                  </a:lnTo>
                  <a:lnTo>
                    <a:pt x="415044" y="2352559"/>
                  </a:lnTo>
                  <a:lnTo>
                    <a:pt x="422988" y="2317305"/>
                  </a:lnTo>
                  <a:lnTo>
                    <a:pt x="433567" y="2282384"/>
                  </a:lnTo>
                  <a:lnTo>
                    <a:pt x="446253" y="2247409"/>
                  </a:lnTo>
                  <a:lnTo>
                    <a:pt x="507489" y="2099248"/>
                  </a:lnTo>
                  <a:lnTo>
                    <a:pt x="522777" y="2058211"/>
                  </a:lnTo>
                  <a:lnTo>
                    <a:pt x="536999" y="2014803"/>
                  </a:lnTo>
                  <a:lnTo>
                    <a:pt x="549625" y="1968637"/>
                  </a:lnTo>
                  <a:lnTo>
                    <a:pt x="560128" y="1919328"/>
                  </a:lnTo>
                  <a:lnTo>
                    <a:pt x="567977" y="1866488"/>
                  </a:lnTo>
                  <a:lnTo>
                    <a:pt x="572645" y="1809732"/>
                  </a:lnTo>
                  <a:lnTo>
                    <a:pt x="573602" y="1748674"/>
                  </a:lnTo>
                  <a:lnTo>
                    <a:pt x="570320" y="1682927"/>
                  </a:lnTo>
                  <a:lnTo>
                    <a:pt x="562269" y="1612104"/>
                  </a:lnTo>
                  <a:lnTo>
                    <a:pt x="552637" y="1558034"/>
                  </a:lnTo>
                  <a:lnTo>
                    <a:pt x="538860" y="1507943"/>
                  </a:lnTo>
                  <a:lnTo>
                    <a:pt x="521405" y="1461484"/>
                  </a:lnTo>
                  <a:lnTo>
                    <a:pt x="500737" y="1418311"/>
                  </a:lnTo>
                  <a:lnTo>
                    <a:pt x="477323" y="1378078"/>
                  </a:lnTo>
                  <a:lnTo>
                    <a:pt x="451628" y="1340437"/>
                  </a:lnTo>
                  <a:lnTo>
                    <a:pt x="424119" y="1305043"/>
                  </a:lnTo>
                  <a:lnTo>
                    <a:pt x="395261" y="1271549"/>
                  </a:lnTo>
                  <a:lnTo>
                    <a:pt x="365521" y="1239607"/>
                  </a:lnTo>
                  <a:lnTo>
                    <a:pt x="247058" y="1120443"/>
                  </a:lnTo>
                  <a:lnTo>
                    <a:pt x="219897" y="1091070"/>
                  </a:lnTo>
                  <a:lnTo>
                    <a:pt x="194650" y="1061170"/>
                  </a:lnTo>
                  <a:lnTo>
                    <a:pt x="171783" y="1030399"/>
                  </a:lnTo>
                  <a:lnTo>
                    <a:pt x="135054" y="964851"/>
                  </a:lnTo>
                  <a:lnTo>
                    <a:pt x="113438" y="891655"/>
                  </a:lnTo>
                  <a:lnTo>
                    <a:pt x="109462" y="851322"/>
                  </a:lnTo>
                  <a:lnTo>
                    <a:pt x="109480" y="816613"/>
                  </a:lnTo>
                  <a:lnTo>
                    <a:pt x="117017" y="747174"/>
                  </a:lnTo>
                  <a:lnTo>
                    <a:pt x="131802" y="677659"/>
                  </a:lnTo>
                  <a:lnTo>
                    <a:pt x="178804" y="503129"/>
                  </a:lnTo>
                  <a:lnTo>
                    <a:pt x="186622" y="468034"/>
                  </a:lnTo>
                  <a:lnTo>
                    <a:pt x="192949" y="432859"/>
                  </a:lnTo>
                  <a:lnTo>
                    <a:pt x="197372" y="397595"/>
                  </a:lnTo>
                  <a:lnTo>
                    <a:pt x="199478" y="362235"/>
                  </a:lnTo>
                  <a:lnTo>
                    <a:pt x="198854" y="326771"/>
                  </a:lnTo>
                  <a:lnTo>
                    <a:pt x="187767" y="255501"/>
                  </a:lnTo>
                  <a:lnTo>
                    <a:pt x="160806" y="183724"/>
                  </a:lnTo>
                  <a:lnTo>
                    <a:pt x="140341" y="147625"/>
                  </a:lnTo>
                  <a:lnTo>
                    <a:pt x="114669" y="111377"/>
                  </a:lnTo>
                  <a:lnTo>
                    <a:pt x="83376" y="74971"/>
                  </a:lnTo>
                  <a:lnTo>
                    <a:pt x="46051" y="38400"/>
                  </a:lnTo>
                  <a:lnTo>
                    <a:pt x="10" y="0"/>
                  </a:lnTo>
                  <a:lnTo>
                    <a:pt x="0" y="2807343"/>
                  </a:lnTo>
                  <a:lnTo>
                    <a:pt x="579058" y="3145992"/>
                  </a:lnTo>
                  <a:close/>
                </a:path>
              </a:pathLst>
            </a:custGeom>
            <a:solidFill>
              <a:srgbClr val="E6D2CA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-12" y="3695699"/>
              <a:ext cx="15907385" cy="6591300"/>
            </a:xfrm>
            <a:custGeom>
              <a:avLst/>
              <a:gdLst/>
              <a:ahLst/>
              <a:cxnLst/>
              <a:rect l="l" t="t" r="r" b="b"/>
              <a:pathLst>
                <a:path w="15907385" h="6591300">
                  <a:moveTo>
                    <a:pt x="767562" y="6471437"/>
                  </a:moveTo>
                  <a:lnTo>
                    <a:pt x="764311" y="6410579"/>
                  </a:lnTo>
                  <a:lnTo>
                    <a:pt x="757288" y="6345949"/>
                  </a:lnTo>
                  <a:lnTo>
                    <a:pt x="746137" y="6277305"/>
                  </a:lnTo>
                  <a:lnTo>
                    <a:pt x="734910" y="6225121"/>
                  </a:lnTo>
                  <a:lnTo>
                    <a:pt x="720382" y="6176365"/>
                  </a:lnTo>
                  <a:lnTo>
                    <a:pt x="702894" y="6130785"/>
                  </a:lnTo>
                  <a:lnTo>
                    <a:pt x="682726" y="6088126"/>
                  </a:lnTo>
                  <a:lnTo>
                    <a:pt x="660196" y="6048146"/>
                  </a:lnTo>
                  <a:lnTo>
                    <a:pt x="635622" y="6010580"/>
                  </a:lnTo>
                  <a:lnTo>
                    <a:pt x="609295" y="5975185"/>
                  </a:lnTo>
                  <a:lnTo>
                    <a:pt x="581533" y="5941707"/>
                  </a:lnTo>
                  <a:lnTo>
                    <a:pt x="552640" y="5909919"/>
                  </a:lnTo>
                  <a:lnTo>
                    <a:pt x="522922" y="5879541"/>
                  </a:lnTo>
                  <a:lnTo>
                    <a:pt x="492696" y="5850331"/>
                  </a:lnTo>
                  <a:lnTo>
                    <a:pt x="462254" y="5822061"/>
                  </a:lnTo>
                  <a:lnTo>
                    <a:pt x="431914" y="5794451"/>
                  </a:lnTo>
                  <a:lnTo>
                    <a:pt x="401980" y="5767260"/>
                  </a:lnTo>
                  <a:lnTo>
                    <a:pt x="372770" y="5740247"/>
                  </a:lnTo>
                  <a:lnTo>
                    <a:pt x="344576" y="5713158"/>
                  </a:lnTo>
                  <a:lnTo>
                    <a:pt x="317703" y="5685739"/>
                  </a:lnTo>
                  <a:lnTo>
                    <a:pt x="269201" y="5628919"/>
                  </a:lnTo>
                  <a:lnTo>
                    <a:pt x="229704" y="5567794"/>
                  </a:lnTo>
                  <a:lnTo>
                    <a:pt x="201676" y="5500370"/>
                  </a:lnTo>
                  <a:lnTo>
                    <a:pt x="187579" y="5424627"/>
                  </a:lnTo>
                  <a:lnTo>
                    <a:pt x="185915" y="5388991"/>
                  </a:lnTo>
                  <a:lnTo>
                    <a:pt x="186702" y="5353240"/>
                  </a:lnTo>
                  <a:lnTo>
                    <a:pt x="194297" y="5281434"/>
                  </a:lnTo>
                  <a:lnTo>
                    <a:pt x="207683" y="5209311"/>
                  </a:lnTo>
                  <a:lnTo>
                    <a:pt x="240957" y="5064303"/>
                  </a:lnTo>
                  <a:lnTo>
                    <a:pt x="248653" y="5027942"/>
                  </a:lnTo>
                  <a:lnTo>
                    <a:pt x="260934" y="4955159"/>
                  </a:lnTo>
                  <a:lnTo>
                    <a:pt x="266827" y="4882337"/>
                  </a:lnTo>
                  <a:lnTo>
                    <a:pt x="263601" y="4809541"/>
                  </a:lnTo>
                  <a:lnTo>
                    <a:pt x="248564" y="4736833"/>
                  </a:lnTo>
                  <a:lnTo>
                    <a:pt x="235775" y="4700536"/>
                  </a:lnTo>
                  <a:lnTo>
                    <a:pt x="219011" y="4664291"/>
                  </a:lnTo>
                  <a:lnTo>
                    <a:pt x="197942" y="4628108"/>
                  </a:lnTo>
                  <a:lnTo>
                    <a:pt x="172224" y="4591977"/>
                  </a:lnTo>
                  <a:lnTo>
                    <a:pt x="141528" y="4555922"/>
                  </a:lnTo>
                  <a:lnTo>
                    <a:pt x="105498" y="4519955"/>
                  </a:lnTo>
                  <a:lnTo>
                    <a:pt x="63817" y="4484078"/>
                  </a:lnTo>
                  <a:lnTo>
                    <a:pt x="16141" y="4448289"/>
                  </a:lnTo>
                  <a:lnTo>
                    <a:pt x="0" y="4437634"/>
                  </a:lnTo>
                  <a:lnTo>
                    <a:pt x="12" y="6591300"/>
                  </a:lnTo>
                  <a:lnTo>
                    <a:pt x="763308" y="6591300"/>
                  </a:lnTo>
                  <a:lnTo>
                    <a:pt x="764260" y="6582854"/>
                  </a:lnTo>
                  <a:lnTo>
                    <a:pt x="767422" y="6528778"/>
                  </a:lnTo>
                  <a:lnTo>
                    <a:pt x="767562" y="6471437"/>
                  </a:lnTo>
                  <a:close/>
                </a:path>
                <a:path w="15907385" h="6591300">
                  <a:moveTo>
                    <a:pt x="15906763" y="63500"/>
                  </a:moveTo>
                  <a:lnTo>
                    <a:pt x="15890901" y="28308"/>
                  </a:lnTo>
                  <a:lnTo>
                    <a:pt x="15848432" y="4864"/>
                  </a:lnTo>
                  <a:lnTo>
                    <a:pt x="15812275" y="0"/>
                  </a:lnTo>
                  <a:lnTo>
                    <a:pt x="2894850" y="0"/>
                  </a:lnTo>
                  <a:lnTo>
                    <a:pt x="2858058" y="5003"/>
                  </a:lnTo>
                  <a:lnTo>
                    <a:pt x="2828023" y="18618"/>
                  </a:lnTo>
                  <a:lnTo>
                    <a:pt x="2807779" y="38798"/>
                  </a:lnTo>
                  <a:lnTo>
                    <a:pt x="2800362" y="63500"/>
                  </a:lnTo>
                  <a:lnTo>
                    <a:pt x="2800362" y="4756150"/>
                  </a:lnTo>
                  <a:lnTo>
                    <a:pt x="2807779" y="4780864"/>
                  </a:lnTo>
                  <a:lnTo>
                    <a:pt x="2828023" y="4801044"/>
                  </a:lnTo>
                  <a:lnTo>
                    <a:pt x="2858058" y="4814659"/>
                  </a:lnTo>
                  <a:lnTo>
                    <a:pt x="2894850" y="4819650"/>
                  </a:lnTo>
                  <a:lnTo>
                    <a:pt x="15812275" y="4819650"/>
                  </a:lnTo>
                  <a:lnTo>
                    <a:pt x="15849054" y="4814659"/>
                  </a:lnTo>
                  <a:lnTo>
                    <a:pt x="15879090" y="4801044"/>
                  </a:lnTo>
                  <a:lnTo>
                    <a:pt x="15899333" y="4780864"/>
                  </a:lnTo>
                  <a:lnTo>
                    <a:pt x="15906763" y="4756150"/>
                  </a:lnTo>
                  <a:lnTo>
                    <a:pt x="15906763" y="63500"/>
                  </a:lnTo>
                  <a:close/>
                </a:path>
              </a:pathLst>
            </a:custGeom>
            <a:solidFill>
              <a:srgbClr val="B3A7A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255689" y="2968625"/>
            <a:ext cx="7961207" cy="2231659"/>
          </a:xfrm>
          <a:prstGeom prst="rect">
            <a:avLst/>
          </a:prstGeom>
        </p:spPr>
        <p:txBody>
          <a:bodyPr vert="horz" wrap="square" lIns="0" tIns="5927" rIns="0" bIns="0" rtlCol="0">
            <a:spAutoFit/>
          </a:bodyPr>
          <a:lstStyle/>
          <a:p>
            <a:pPr marL="579996" marR="5504" indent="-571952">
              <a:lnSpc>
                <a:spcPct val="100699"/>
              </a:lnSpc>
              <a:spcBef>
                <a:spcPts val="47"/>
              </a:spcBef>
              <a:buClr>
                <a:srgbClr val="050507"/>
              </a:buClr>
              <a:buFont typeface="Times New Roman"/>
              <a:buAutoNum type="romanUcPeriod"/>
              <a:tabLst>
                <a:tab pos="579996" algn="l"/>
              </a:tabLst>
            </a:pP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GPT</a:t>
            </a:r>
            <a:r>
              <a:rPr sz="2400" b="1" spc="16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mirrors</a:t>
            </a:r>
            <a:r>
              <a:rPr sz="2400" b="1" spc="25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human</a:t>
            </a:r>
            <a:r>
              <a:rPr sz="2400" b="1" spc="24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biases</a:t>
            </a:r>
            <a:r>
              <a:rPr sz="2400" b="1" spc="22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in</a:t>
            </a:r>
            <a:r>
              <a:rPr sz="2400" b="1" spc="24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subjective</a:t>
            </a:r>
            <a:r>
              <a:rPr sz="2400" b="1" spc="23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tasks</a:t>
            </a:r>
            <a:r>
              <a:rPr sz="2400" b="1" spc="24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but</a:t>
            </a:r>
            <a:r>
              <a:rPr sz="2400" b="1" spc="25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spc="-13" dirty="0">
                <a:solidFill>
                  <a:srgbClr val="050507"/>
                </a:solidFill>
                <a:latin typeface="Times New Roman"/>
                <a:cs typeface="Times New Roman"/>
              </a:rPr>
              <a:t>acts 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rationally</a:t>
            </a:r>
            <a:r>
              <a:rPr sz="2400" b="1" spc="-2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in</a:t>
            </a:r>
            <a:r>
              <a:rPr sz="2400" b="1" spc="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objective</a:t>
            </a:r>
            <a:r>
              <a:rPr sz="2400" b="1" spc="-2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ones.</a:t>
            </a:r>
            <a:endParaRPr sz="2400">
              <a:latin typeface="Times New Roman"/>
              <a:cs typeface="Times New Roman"/>
            </a:endParaRPr>
          </a:p>
          <a:p>
            <a:pPr marL="579996" marR="3387" indent="-571952">
              <a:lnSpc>
                <a:spcPts val="2853"/>
              </a:lnSpc>
              <a:spcBef>
                <a:spcPts val="143"/>
              </a:spcBef>
              <a:buAutoNum type="romanUcPeriod"/>
              <a:tabLst>
                <a:tab pos="579996" algn="l"/>
                <a:tab pos="1582499" algn="l"/>
                <a:tab pos="2658243" algn="l"/>
                <a:tab pos="3437215" algn="l"/>
                <a:tab pos="4552754" algn="l"/>
                <a:tab pos="5374062" algn="l"/>
                <a:tab pos="6782986" algn="l"/>
              </a:tabLst>
            </a:pPr>
            <a:r>
              <a:rPr sz="24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Newer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24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models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24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(e.g.,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2400" b="1" spc="-63" dirty="0">
                <a:solidFill>
                  <a:srgbClr val="050507"/>
                </a:solidFill>
                <a:latin typeface="Times New Roman"/>
                <a:cs typeface="Times New Roman"/>
              </a:rPr>
              <a:t>GPT-</a:t>
            </a:r>
            <a:r>
              <a:rPr sz="2400" b="1" spc="-17" dirty="0">
                <a:solidFill>
                  <a:srgbClr val="050507"/>
                </a:solidFill>
                <a:latin typeface="Times New Roman"/>
                <a:cs typeface="Times New Roman"/>
              </a:rPr>
              <a:t>4)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2400" b="1" spc="-13" dirty="0">
                <a:solidFill>
                  <a:srgbClr val="050507"/>
                </a:solidFill>
                <a:latin typeface="Times New Roman"/>
                <a:cs typeface="Times New Roman"/>
              </a:rPr>
              <a:t>show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24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improved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24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accuracy 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but</a:t>
            </a:r>
            <a:r>
              <a:rPr sz="2400" b="1" spc="-2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may</a:t>
            </a:r>
            <a:r>
              <a:rPr sz="2400" b="1" spc="-3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adopt</a:t>
            </a:r>
            <a:r>
              <a:rPr sz="2400" b="1" spc="-1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stronger</a:t>
            </a:r>
            <a:r>
              <a:rPr sz="2400" b="1" spc="-5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human-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like</a:t>
            </a:r>
            <a:r>
              <a:rPr sz="2400" b="1" spc="-1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biases.</a:t>
            </a:r>
            <a:endParaRPr sz="2400">
              <a:latin typeface="Times New Roman"/>
              <a:cs typeface="Times New Roman"/>
            </a:endParaRPr>
          </a:p>
          <a:p>
            <a:pPr marL="579996" marR="6350" indent="-571952">
              <a:lnSpc>
                <a:spcPts val="2853"/>
              </a:lnSpc>
              <a:spcBef>
                <a:spcPts val="23"/>
              </a:spcBef>
              <a:buAutoNum type="romanUcPeriod"/>
              <a:tabLst>
                <a:tab pos="579996" algn="l"/>
                <a:tab pos="1349654" algn="l"/>
                <a:tab pos="2949087" algn="l"/>
                <a:tab pos="3882161" algn="l"/>
                <a:tab pos="5075174" algn="l"/>
                <a:tab pos="5692001" algn="l"/>
                <a:tab pos="6885014" algn="l"/>
              </a:tabLst>
            </a:pPr>
            <a:r>
              <a:rPr sz="2400" b="1" spc="-13" dirty="0">
                <a:solidFill>
                  <a:srgbClr val="050507"/>
                </a:solidFill>
                <a:latin typeface="Times New Roman"/>
                <a:cs typeface="Times New Roman"/>
              </a:rPr>
              <a:t>High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24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consistency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24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across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24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contexts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2400" b="1" spc="-17" dirty="0">
                <a:solidFill>
                  <a:srgbClr val="050507"/>
                </a:solidFill>
                <a:latin typeface="Times New Roman"/>
                <a:cs typeface="Times New Roman"/>
              </a:rPr>
              <a:t>and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24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versions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24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suggests 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reliability</a:t>
            </a:r>
            <a:r>
              <a:rPr sz="2400" b="1" spc="-4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for</a:t>
            </a:r>
            <a:r>
              <a:rPr sz="2400" b="1" spc="-9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50507"/>
                </a:solidFill>
                <a:latin typeface="Times New Roman"/>
                <a:cs typeface="Times New Roman"/>
              </a:rPr>
              <a:t>operational</a:t>
            </a:r>
            <a:r>
              <a:rPr sz="2400" b="1" spc="-3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400" b="1" spc="-13" dirty="0">
                <a:solidFill>
                  <a:srgbClr val="050507"/>
                </a:solidFill>
                <a:latin typeface="Times New Roman"/>
                <a:cs typeface="Times New Roman"/>
              </a:rPr>
              <a:t>use.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623" y="489331"/>
            <a:ext cx="4181432" cy="62928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57157" y="1071880"/>
            <a:ext cx="10046123" cy="462457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8467">
              <a:spcBef>
                <a:spcPts val="87"/>
              </a:spcBef>
            </a:pPr>
            <a:r>
              <a:rPr sz="2933" b="1" dirty="0">
                <a:solidFill>
                  <a:srgbClr val="1E1E1E"/>
                </a:solidFill>
                <a:latin typeface="Times New Roman"/>
                <a:cs typeface="Times New Roman"/>
              </a:rPr>
              <a:t>—</a:t>
            </a:r>
            <a:r>
              <a:rPr sz="2933" b="1" spc="-67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933" dirty="0">
                <a:solidFill>
                  <a:srgbClr val="050507"/>
                </a:solidFill>
                <a:latin typeface="Times New Roman"/>
                <a:cs typeface="Times New Roman"/>
              </a:rPr>
              <a:t>Key</a:t>
            </a:r>
            <a:r>
              <a:rPr sz="2933" spc="-6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933" dirty="0">
                <a:solidFill>
                  <a:srgbClr val="050507"/>
                </a:solidFill>
                <a:latin typeface="Times New Roman"/>
                <a:cs typeface="Times New Roman"/>
              </a:rPr>
              <a:t>Insights</a:t>
            </a:r>
            <a:r>
              <a:rPr sz="2933" spc="-3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933" dirty="0">
                <a:solidFill>
                  <a:srgbClr val="050507"/>
                </a:solidFill>
                <a:latin typeface="Times New Roman"/>
                <a:cs typeface="Times New Roman"/>
              </a:rPr>
              <a:t>and</a:t>
            </a:r>
            <a:r>
              <a:rPr sz="2933" spc="-6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933" dirty="0">
                <a:solidFill>
                  <a:srgbClr val="050507"/>
                </a:solidFill>
                <a:latin typeface="Times New Roman"/>
                <a:cs typeface="Times New Roman"/>
              </a:rPr>
              <a:t>Implications</a:t>
            </a:r>
            <a:r>
              <a:rPr sz="2933" spc="-8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933" dirty="0">
                <a:solidFill>
                  <a:srgbClr val="050507"/>
                </a:solidFill>
                <a:latin typeface="Times New Roman"/>
                <a:cs typeface="Times New Roman"/>
              </a:rPr>
              <a:t>for</a:t>
            </a:r>
            <a:r>
              <a:rPr sz="2933" spc="-6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933" dirty="0">
                <a:solidFill>
                  <a:srgbClr val="050507"/>
                </a:solidFill>
                <a:latin typeface="Times New Roman"/>
                <a:cs typeface="Times New Roman"/>
              </a:rPr>
              <a:t>Operational</a:t>
            </a:r>
            <a:r>
              <a:rPr sz="2933" spc="-5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933" spc="-7" dirty="0">
                <a:solidFill>
                  <a:srgbClr val="050507"/>
                </a:solidFill>
                <a:latin typeface="Times New Roman"/>
                <a:cs typeface="Times New Roman"/>
              </a:rPr>
              <a:t>Decision-Making</a:t>
            </a:r>
            <a:endParaRPr sz="293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11806" y="-1"/>
            <a:ext cx="2080260" cy="2337223"/>
            <a:chOff x="15167709" y="-3"/>
            <a:chExt cx="3120390" cy="3505835"/>
          </a:xfrm>
        </p:grpSpPr>
        <p:sp>
          <p:nvSpPr>
            <p:cNvPr id="3" name="object 3"/>
            <p:cNvSpPr/>
            <p:nvPr/>
          </p:nvSpPr>
          <p:spPr>
            <a:xfrm>
              <a:off x="15167709" y="-3"/>
              <a:ext cx="2915285" cy="2183130"/>
            </a:xfrm>
            <a:custGeom>
              <a:avLst/>
              <a:gdLst/>
              <a:ahLst/>
              <a:cxnLst/>
              <a:rect l="l" t="t" r="r" b="b"/>
              <a:pathLst>
                <a:path w="2915284" h="2183130">
                  <a:moveTo>
                    <a:pt x="0" y="0"/>
                  </a:moveTo>
                  <a:lnTo>
                    <a:pt x="45271" y="73445"/>
                  </a:lnTo>
                  <a:lnTo>
                    <a:pt x="79442" y="123470"/>
                  </a:lnTo>
                  <a:lnTo>
                    <a:pt x="116803" y="174242"/>
                  </a:lnTo>
                  <a:lnTo>
                    <a:pt x="157537" y="225765"/>
                  </a:lnTo>
                  <a:lnTo>
                    <a:pt x="201828" y="278043"/>
                  </a:lnTo>
                  <a:lnTo>
                    <a:pt x="287216" y="370117"/>
                  </a:lnTo>
                  <a:lnTo>
                    <a:pt x="325191" y="406152"/>
                  </a:lnTo>
                  <a:lnTo>
                    <a:pt x="363734" y="439333"/>
                  </a:lnTo>
                  <a:lnTo>
                    <a:pt x="402797" y="469808"/>
                  </a:lnTo>
                  <a:lnTo>
                    <a:pt x="442329" y="497722"/>
                  </a:lnTo>
                  <a:lnTo>
                    <a:pt x="482282" y="523224"/>
                  </a:lnTo>
                  <a:lnTo>
                    <a:pt x="522606" y="546460"/>
                  </a:lnTo>
                  <a:lnTo>
                    <a:pt x="563253" y="567578"/>
                  </a:lnTo>
                  <a:lnTo>
                    <a:pt x="604172" y="586725"/>
                  </a:lnTo>
                  <a:lnTo>
                    <a:pt x="645315" y="604048"/>
                  </a:lnTo>
                  <a:lnTo>
                    <a:pt x="728075" y="633812"/>
                  </a:lnTo>
                  <a:lnTo>
                    <a:pt x="811139" y="658047"/>
                  </a:lnTo>
                  <a:lnTo>
                    <a:pt x="935442" y="686609"/>
                  </a:lnTo>
                  <a:lnTo>
                    <a:pt x="1255814" y="745136"/>
                  </a:lnTo>
                  <a:lnTo>
                    <a:pt x="1367997" y="771805"/>
                  </a:lnTo>
                  <a:lnTo>
                    <a:pt x="1439308" y="794204"/>
                  </a:lnTo>
                  <a:lnTo>
                    <a:pt x="1507377" y="821672"/>
                  </a:lnTo>
                  <a:lnTo>
                    <a:pt x="1571810" y="855389"/>
                  </a:lnTo>
                  <a:lnTo>
                    <a:pt x="1632214" y="896530"/>
                  </a:lnTo>
                  <a:lnTo>
                    <a:pt x="1688194" y="946274"/>
                  </a:lnTo>
                  <a:lnTo>
                    <a:pt x="1714401" y="974740"/>
                  </a:lnTo>
                  <a:lnTo>
                    <a:pt x="1739355" y="1005799"/>
                  </a:lnTo>
                  <a:lnTo>
                    <a:pt x="1778967" y="1063129"/>
                  </a:lnTo>
                  <a:lnTo>
                    <a:pt x="1813925" y="1123713"/>
                  </a:lnTo>
                  <a:lnTo>
                    <a:pt x="1845044" y="1187008"/>
                  </a:lnTo>
                  <a:lnTo>
                    <a:pt x="1886305" y="1285838"/>
                  </a:lnTo>
                  <a:lnTo>
                    <a:pt x="2009953" y="1626834"/>
                  </a:lnTo>
                  <a:lnTo>
                    <a:pt x="2053462" y="1725516"/>
                  </a:lnTo>
                  <a:lnTo>
                    <a:pt x="2086656" y="1788674"/>
                  </a:lnTo>
                  <a:lnTo>
                    <a:pt x="2124151" y="1849092"/>
                  </a:lnTo>
                  <a:lnTo>
                    <a:pt x="2166760" y="1906225"/>
                  </a:lnTo>
                  <a:lnTo>
                    <a:pt x="2215297" y="1959528"/>
                  </a:lnTo>
                  <a:lnTo>
                    <a:pt x="2270576" y="2008456"/>
                  </a:lnTo>
                  <a:lnTo>
                    <a:pt x="2333412" y="2052464"/>
                  </a:lnTo>
                  <a:lnTo>
                    <a:pt x="2367917" y="2072453"/>
                  </a:lnTo>
                  <a:lnTo>
                    <a:pt x="2404617" y="2091007"/>
                  </a:lnTo>
                  <a:lnTo>
                    <a:pt x="2443613" y="2108059"/>
                  </a:lnTo>
                  <a:lnTo>
                    <a:pt x="2485006" y="2123541"/>
                  </a:lnTo>
                  <a:lnTo>
                    <a:pt x="2528899" y="2137383"/>
                  </a:lnTo>
                  <a:lnTo>
                    <a:pt x="2575393" y="2149519"/>
                  </a:lnTo>
                  <a:lnTo>
                    <a:pt x="2624590" y="2159880"/>
                  </a:lnTo>
                  <a:lnTo>
                    <a:pt x="2676592" y="2168398"/>
                  </a:lnTo>
                  <a:lnTo>
                    <a:pt x="2731500" y="2175004"/>
                  </a:lnTo>
                  <a:lnTo>
                    <a:pt x="2789417" y="2179631"/>
                  </a:lnTo>
                  <a:lnTo>
                    <a:pt x="2850443" y="2182211"/>
                  </a:lnTo>
                  <a:lnTo>
                    <a:pt x="2914681" y="2182675"/>
                  </a:lnTo>
                  <a:lnTo>
                    <a:pt x="2740985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0D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4" name="object 4"/>
            <p:cNvSpPr/>
            <p:nvPr/>
          </p:nvSpPr>
          <p:spPr>
            <a:xfrm>
              <a:off x="15828364" y="2"/>
              <a:ext cx="2168525" cy="1506855"/>
            </a:xfrm>
            <a:custGeom>
              <a:avLst/>
              <a:gdLst/>
              <a:ahLst/>
              <a:cxnLst/>
              <a:rect l="l" t="t" r="r" b="b"/>
              <a:pathLst>
                <a:path w="2168525" h="1506855">
                  <a:moveTo>
                    <a:pt x="0" y="0"/>
                  </a:moveTo>
                  <a:lnTo>
                    <a:pt x="28475" y="61793"/>
                  </a:lnTo>
                  <a:lnTo>
                    <a:pt x="52560" y="106762"/>
                  </a:lnTo>
                  <a:lnTo>
                    <a:pt x="80162" y="152570"/>
                  </a:lnTo>
                  <a:lnTo>
                    <a:pt x="111696" y="199195"/>
                  </a:lnTo>
                  <a:lnTo>
                    <a:pt x="147580" y="246617"/>
                  </a:lnTo>
                  <a:lnTo>
                    <a:pt x="188230" y="294812"/>
                  </a:lnTo>
                  <a:lnTo>
                    <a:pt x="234062" y="343760"/>
                  </a:lnTo>
                  <a:lnTo>
                    <a:pt x="285493" y="393437"/>
                  </a:lnTo>
                  <a:lnTo>
                    <a:pt x="325671" y="428751"/>
                  </a:lnTo>
                  <a:lnTo>
                    <a:pt x="366401" y="459679"/>
                  </a:lnTo>
                  <a:lnTo>
                    <a:pt x="407598" y="486552"/>
                  </a:lnTo>
                  <a:lnTo>
                    <a:pt x="449180" y="509699"/>
                  </a:lnTo>
                  <a:lnTo>
                    <a:pt x="491063" y="529449"/>
                  </a:lnTo>
                  <a:lnTo>
                    <a:pt x="533163" y="546131"/>
                  </a:lnTo>
                  <a:lnTo>
                    <a:pt x="575398" y="560076"/>
                  </a:lnTo>
                  <a:lnTo>
                    <a:pt x="617683" y="571612"/>
                  </a:lnTo>
                  <a:lnTo>
                    <a:pt x="659936" y="581070"/>
                  </a:lnTo>
                  <a:lnTo>
                    <a:pt x="702073" y="588778"/>
                  </a:lnTo>
                  <a:lnTo>
                    <a:pt x="785664" y="600266"/>
                  </a:lnTo>
                  <a:lnTo>
                    <a:pt x="947785" y="616749"/>
                  </a:lnTo>
                  <a:lnTo>
                    <a:pt x="1024979" y="627017"/>
                  </a:lnTo>
                  <a:lnTo>
                    <a:pt x="1098707" y="642151"/>
                  </a:lnTo>
                  <a:lnTo>
                    <a:pt x="1168300" y="664787"/>
                  </a:lnTo>
                  <a:lnTo>
                    <a:pt x="1233091" y="697562"/>
                  </a:lnTo>
                  <a:lnTo>
                    <a:pt x="1292414" y="743110"/>
                  </a:lnTo>
                  <a:lnTo>
                    <a:pt x="1319816" y="771499"/>
                  </a:lnTo>
                  <a:lnTo>
                    <a:pt x="1362483" y="826563"/>
                  </a:lnTo>
                  <a:lnTo>
                    <a:pt x="1399184" y="886523"/>
                  </a:lnTo>
                  <a:lnTo>
                    <a:pt x="1431614" y="950048"/>
                  </a:lnTo>
                  <a:lnTo>
                    <a:pt x="1520248" y="1148720"/>
                  </a:lnTo>
                  <a:lnTo>
                    <a:pt x="1552561" y="1213210"/>
                  </a:lnTo>
                  <a:lnTo>
                    <a:pt x="1589085" y="1274616"/>
                  </a:lnTo>
                  <a:lnTo>
                    <a:pt x="1631516" y="1331609"/>
                  </a:lnTo>
                  <a:lnTo>
                    <a:pt x="1681551" y="1382859"/>
                  </a:lnTo>
                  <a:lnTo>
                    <a:pt x="1740886" y="1427035"/>
                  </a:lnTo>
                  <a:lnTo>
                    <a:pt x="1774571" y="1446055"/>
                  </a:lnTo>
                  <a:lnTo>
                    <a:pt x="1811217" y="1462808"/>
                  </a:lnTo>
                  <a:lnTo>
                    <a:pt x="1851036" y="1477128"/>
                  </a:lnTo>
                  <a:lnTo>
                    <a:pt x="1894240" y="1488848"/>
                  </a:lnTo>
                  <a:lnTo>
                    <a:pt x="1941042" y="1497803"/>
                  </a:lnTo>
                  <a:lnTo>
                    <a:pt x="1991652" y="1503826"/>
                  </a:lnTo>
                  <a:lnTo>
                    <a:pt x="2046284" y="1506751"/>
                  </a:lnTo>
                  <a:lnTo>
                    <a:pt x="2105149" y="1506411"/>
                  </a:lnTo>
                  <a:lnTo>
                    <a:pt x="2168459" y="1502640"/>
                  </a:lnTo>
                  <a:lnTo>
                    <a:pt x="193471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B4B3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" name="object 5"/>
            <p:cNvSpPr/>
            <p:nvPr/>
          </p:nvSpPr>
          <p:spPr>
            <a:xfrm>
              <a:off x="17629390" y="612416"/>
              <a:ext cx="659130" cy="2893060"/>
            </a:xfrm>
            <a:custGeom>
              <a:avLst/>
              <a:gdLst/>
              <a:ahLst/>
              <a:cxnLst/>
              <a:rect l="l" t="t" r="r" b="b"/>
              <a:pathLst>
                <a:path w="659130" h="2893060">
                  <a:moveTo>
                    <a:pt x="44899" y="0"/>
                  </a:moveTo>
                  <a:lnTo>
                    <a:pt x="34005" y="23532"/>
                  </a:lnTo>
                  <a:lnTo>
                    <a:pt x="13128" y="85020"/>
                  </a:lnTo>
                  <a:lnTo>
                    <a:pt x="0" y="170752"/>
                  </a:lnTo>
                  <a:lnTo>
                    <a:pt x="12347" y="267022"/>
                  </a:lnTo>
                  <a:lnTo>
                    <a:pt x="29333" y="308372"/>
                  </a:lnTo>
                  <a:lnTo>
                    <a:pt x="51542" y="349227"/>
                  </a:lnTo>
                  <a:lnTo>
                    <a:pt x="77393" y="389837"/>
                  </a:lnTo>
                  <a:lnTo>
                    <a:pt x="133696" y="471327"/>
                  </a:lnTo>
                  <a:lnTo>
                    <a:pt x="160984" y="512709"/>
                  </a:lnTo>
                  <a:lnTo>
                    <a:pt x="185587" y="554849"/>
                  </a:lnTo>
                  <a:lnTo>
                    <a:pt x="205925" y="597998"/>
                  </a:lnTo>
                  <a:lnTo>
                    <a:pt x="220415" y="642408"/>
                  </a:lnTo>
                  <a:lnTo>
                    <a:pt x="227476" y="688328"/>
                  </a:lnTo>
                  <a:lnTo>
                    <a:pt x="225526" y="736010"/>
                  </a:lnTo>
                  <a:lnTo>
                    <a:pt x="218807" y="771441"/>
                  </a:lnTo>
                  <a:lnTo>
                    <a:pt x="209311" y="806648"/>
                  </a:lnTo>
                  <a:lnTo>
                    <a:pt x="197652" y="842046"/>
                  </a:lnTo>
                  <a:lnTo>
                    <a:pt x="155868" y="953552"/>
                  </a:lnTo>
                  <a:lnTo>
                    <a:pt x="141724" y="993878"/>
                  </a:lnTo>
                  <a:lnTo>
                    <a:pt x="128498" y="1036476"/>
                  </a:lnTo>
                  <a:lnTo>
                    <a:pt x="116808" y="1081762"/>
                  </a:lnTo>
                  <a:lnTo>
                    <a:pt x="107268" y="1130152"/>
                  </a:lnTo>
                  <a:lnTo>
                    <a:pt x="100496" y="1182062"/>
                  </a:lnTo>
                  <a:lnTo>
                    <a:pt x="97108" y="1237909"/>
                  </a:lnTo>
                  <a:lnTo>
                    <a:pt x="97718" y="1298109"/>
                  </a:lnTo>
                  <a:lnTo>
                    <a:pt x="102944" y="1363076"/>
                  </a:lnTo>
                  <a:lnTo>
                    <a:pt x="113402" y="1433228"/>
                  </a:lnTo>
                  <a:lnTo>
                    <a:pt x="124912" y="1485845"/>
                  </a:lnTo>
                  <a:lnTo>
                    <a:pt x="140518" y="1534222"/>
                  </a:lnTo>
                  <a:lnTo>
                    <a:pt x="159732" y="1578753"/>
                  </a:lnTo>
                  <a:lnTo>
                    <a:pt x="182061" y="1619833"/>
                  </a:lnTo>
                  <a:lnTo>
                    <a:pt x="207015" y="1657853"/>
                  </a:lnTo>
                  <a:lnTo>
                    <a:pt x="234105" y="1693208"/>
                  </a:lnTo>
                  <a:lnTo>
                    <a:pt x="262839" y="1726292"/>
                  </a:lnTo>
                  <a:lnTo>
                    <a:pt x="292727" y="1757499"/>
                  </a:lnTo>
                  <a:lnTo>
                    <a:pt x="323279" y="1787220"/>
                  </a:lnTo>
                  <a:lnTo>
                    <a:pt x="414009" y="1871416"/>
                  </a:lnTo>
                  <a:lnTo>
                    <a:pt x="442310" y="1899137"/>
                  </a:lnTo>
                  <a:lnTo>
                    <a:pt x="468821" y="1927341"/>
                  </a:lnTo>
                  <a:lnTo>
                    <a:pt x="514515" y="1986774"/>
                  </a:lnTo>
                  <a:lnTo>
                    <a:pt x="547167" y="2052866"/>
                  </a:lnTo>
                  <a:lnTo>
                    <a:pt x="562853" y="2128763"/>
                  </a:lnTo>
                  <a:lnTo>
                    <a:pt x="564012" y="2164034"/>
                  </a:lnTo>
                  <a:lnTo>
                    <a:pt x="562297" y="2199417"/>
                  </a:lnTo>
                  <a:lnTo>
                    <a:pt x="558205" y="2234901"/>
                  </a:lnTo>
                  <a:lnTo>
                    <a:pt x="552231" y="2270478"/>
                  </a:lnTo>
                  <a:lnTo>
                    <a:pt x="544871" y="2306140"/>
                  </a:lnTo>
                  <a:lnTo>
                    <a:pt x="511497" y="2449442"/>
                  </a:lnTo>
                  <a:lnTo>
                    <a:pt x="504649" y="2485387"/>
                  </a:lnTo>
                  <a:lnTo>
                    <a:pt x="499392" y="2521362"/>
                  </a:lnTo>
                  <a:lnTo>
                    <a:pt x="496221" y="2557357"/>
                  </a:lnTo>
                  <a:lnTo>
                    <a:pt x="495632" y="2593363"/>
                  </a:lnTo>
                  <a:lnTo>
                    <a:pt x="498122" y="2629372"/>
                  </a:lnTo>
                  <a:lnTo>
                    <a:pt x="514320" y="2701361"/>
                  </a:lnTo>
                  <a:lnTo>
                    <a:pt x="529020" y="2737323"/>
                  </a:lnTo>
                  <a:lnTo>
                    <a:pt x="548783" y="2773251"/>
                  </a:lnTo>
                  <a:lnTo>
                    <a:pt x="574104" y="2809136"/>
                  </a:lnTo>
                  <a:lnTo>
                    <a:pt x="605479" y="2844970"/>
                  </a:lnTo>
                  <a:lnTo>
                    <a:pt x="643404" y="2880742"/>
                  </a:lnTo>
                  <a:lnTo>
                    <a:pt x="658623" y="2892824"/>
                  </a:lnTo>
                  <a:lnTo>
                    <a:pt x="658630" y="329204"/>
                  </a:lnTo>
                  <a:lnTo>
                    <a:pt x="44899" y="0"/>
                  </a:lnTo>
                  <a:close/>
                </a:path>
              </a:pathLst>
            </a:custGeom>
            <a:solidFill>
              <a:srgbClr val="E6D2CA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6" name="object 6"/>
            <p:cNvSpPr/>
            <p:nvPr/>
          </p:nvSpPr>
          <p:spPr>
            <a:xfrm>
              <a:off x="17479703" y="0"/>
              <a:ext cx="808355" cy="2052955"/>
            </a:xfrm>
            <a:custGeom>
              <a:avLst/>
              <a:gdLst/>
              <a:ahLst/>
              <a:cxnLst/>
              <a:rect l="l" t="t" r="r" b="b"/>
              <a:pathLst>
                <a:path w="808355" h="2052955">
                  <a:moveTo>
                    <a:pt x="6472" y="14"/>
                  </a:moveTo>
                  <a:lnTo>
                    <a:pt x="2781" y="33331"/>
                  </a:lnTo>
                  <a:lnTo>
                    <a:pt x="0" y="88299"/>
                  </a:lnTo>
                  <a:lnTo>
                    <a:pt x="667" y="146827"/>
                  </a:lnTo>
                  <a:lnTo>
                    <a:pt x="5285" y="209221"/>
                  </a:lnTo>
                  <a:lnTo>
                    <a:pt x="14355" y="275789"/>
                  </a:lnTo>
                  <a:lnTo>
                    <a:pt x="28376" y="346840"/>
                  </a:lnTo>
                  <a:lnTo>
                    <a:pt x="41889" y="399273"/>
                  </a:lnTo>
                  <a:lnTo>
                    <a:pt x="58860" y="447819"/>
                  </a:lnTo>
                  <a:lnTo>
                    <a:pt x="78932" y="492790"/>
                  </a:lnTo>
                  <a:lnTo>
                    <a:pt x="101747" y="534501"/>
                  </a:lnTo>
                  <a:lnTo>
                    <a:pt x="126945" y="573264"/>
                  </a:lnTo>
                  <a:lnTo>
                    <a:pt x="154169" y="609395"/>
                  </a:lnTo>
                  <a:lnTo>
                    <a:pt x="183061" y="643205"/>
                  </a:lnTo>
                  <a:lnTo>
                    <a:pt x="213262" y="675010"/>
                  </a:lnTo>
                  <a:lnTo>
                    <a:pt x="244415" y="705123"/>
                  </a:lnTo>
                  <a:lnTo>
                    <a:pt x="276160" y="733857"/>
                  </a:lnTo>
                  <a:lnTo>
                    <a:pt x="308141" y="761526"/>
                  </a:lnTo>
                  <a:lnTo>
                    <a:pt x="371375" y="814923"/>
                  </a:lnTo>
                  <a:lnTo>
                    <a:pt x="401911" y="841280"/>
                  </a:lnTo>
                  <a:lnTo>
                    <a:pt x="431250" y="867825"/>
                  </a:lnTo>
                  <a:lnTo>
                    <a:pt x="459033" y="894875"/>
                  </a:lnTo>
                  <a:lnTo>
                    <a:pt x="508498" y="951738"/>
                  </a:lnTo>
                  <a:lnTo>
                    <a:pt x="547442" y="1014378"/>
                  </a:lnTo>
                  <a:lnTo>
                    <a:pt x="572998" y="1085305"/>
                  </a:lnTo>
                  <a:lnTo>
                    <a:pt x="579860" y="1124660"/>
                  </a:lnTo>
                  <a:lnTo>
                    <a:pt x="583097" y="1193851"/>
                  </a:lnTo>
                  <a:lnTo>
                    <a:pt x="581383" y="1228724"/>
                  </a:lnTo>
                  <a:lnTo>
                    <a:pt x="577919" y="1263754"/>
                  </a:lnTo>
                  <a:lnTo>
                    <a:pt x="573055" y="1298919"/>
                  </a:lnTo>
                  <a:lnTo>
                    <a:pt x="567146" y="1334197"/>
                  </a:lnTo>
                  <a:lnTo>
                    <a:pt x="546663" y="1440494"/>
                  </a:lnTo>
                  <a:lnTo>
                    <a:pt x="540092" y="1476009"/>
                  </a:lnTo>
                  <a:lnTo>
                    <a:pt x="534236" y="1511528"/>
                  </a:lnTo>
                  <a:lnTo>
                    <a:pt x="529449" y="1547032"/>
                  </a:lnTo>
                  <a:lnTo>
                    <a:pt x="526082" y="1582497"/>
                  </a:lnTo>
                  <a:lnTo>
                    <a:pt x="524489" y="1617903"/>
                  </a:lnTo>
                  <a:lnTo>
                    <a:pt x="525020" y="1653227"/>
                  </a:lnTo>
                  <a:lnTo>
                    <a:pt x="533869" y="1723545"/>
                  </a:lnTo>
                  <a:lnTo>
                    <a:pt x="555449" y="1793277"/>
                  </a:lnTo>
                  <a:lnTo>
                    <a:pt x="571893" y="1827871"/>
                  </a:lnTo>
                  <a:lnTo>
                    <a:pt x="592578" y="1862252"/>
                  </a:lnTo>
                  <a:lnTo>
                    <a:pt x="617854" y="1896402"/>
                  </a:lnTo>
                  <a:lnTo>
                    <a:pt x="648076" y="1930297"/>
                  </a:lnTo>
                  <a:lnTo>
                    <a:pt x="683594" y="1963916"/>
                  </a:lnTo>
                  <a:lnTo>
                    <a:pt x="724762" y="1997237"/>
                  </a:lnTo>
                  <a:lnTo>
                    <a:pt x="771932" y="2030239"/>
                  </a:lnTo>
                  <a:lnTo>
                    <a:pt x="808295" y="2052429"/>
                  </a:lnTo>
                  <a:lnTo>
                    <a:pt x="808296" y="0"/>
                  </a:lnTo>
                  <a:lnTo>
                    <a:pt x="6472" y="14"/>
                  </a:lnTo>
                  <a:close/>
                </a:path>
              </a:pathLst>
            </a:custGeom>
            <a:solidFill>
              <a:srgbClr val="B3A7A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-25" y="4357869"/>
            <a:ext cx="2095923" cy="2500207"/>
            <a:chOff x="-39" y="6536803"/>
            <a:chExt cx="3143885" cy="3750310"/>
          </a:xfrm>
        </p:grpSpPr>
        <p:sp>
          <p:nvSpPr>
            <p:cNvPr id="8" name="object 8"/>
            <p:cNvSpPr/>
            <p:nvPr/>
          </p:nvSpPr>
          <p:spPr>
            <a:xfrm>
              <a:off x="204762" y="7989057"/>
              <a:ext cx="2939415" cy="2298065"/>
            </a:xfrm>
            <a:custGeom>
              <a:avLst/>
              <a:gdLst/>
              <a:ahLst/>
              <a:cxnLst/>
              <a:rect l="l" t="t" r="r" b="b"/>
              <a:pathLst>
                <a:path w="2939415" h="2298065">
                  <a:moveTo>
                    <a:pt x="2938962" y="2297944"/>
                  </a:moveTo>
                  <a:lnTo>
                    <a:pt x="2902533" y="2245264"/>
                  </a:lnTo>
                  <a:lnTo>
                    <a:pt x="2863097" y="2192019"/>
                  </a:lnTo>
                  <a:lnTo>
                    <a:pt x="2820326" y="2137942"/>
                  </a:lnTo>
                  <a:lnTo>
                    <a:pt x="2737530" y="2041829"/>
                  </a:lnTo>
                  <a:lnTo>
                    <a:pt x="2700293" y="2003529"/>
                  </a:lnTo>
                  <a:lnTo>
                    <a:pt x="2662399" y="1967989"/>
                  </a:lnTo>
                  <a:lnTo>
                    <a:pt x="2623898" y="1935073"/>
                  </a:lnTo>
                  <a:lnTo>
                    <a:pt x="2584839" y="1904648"/>
                  </a:lnTo>
                  <a:lnTo>
                    <a:pt x="2545275" y="1876579"/>
                  </a:lnTo>
                  <a:lnTo>
                    <a:pt x="2505254" y="1850733"/>
                  </a:lnTo>
                  <a:lnTo>
                    <a:pt x="2464828" y="1826974"/>
                  </a:lnTo>
                  <a:lnTo>
                    <a:pt x="2424047" y="1805170"/>
                  </a:lnTo>
                  <a:lnTo>
                    <a:pt x="2341622" y="1766886"/>
                  </a:lnTo>
                  <a:lnTo>
                    <a:pt x="2258383" y="1734807"/>
                  </a:lnTo>
                  <a:lnTo>
                    <a:pt x="2174732" y="1707860"/>
                  </a:lnTo>
                  <a:lnTo>
                    <a:pt x="2049368" y="1674715"/>
                  </a:lnTo>
                  <a:lnTo>
                    <a:pt x="1725343" y="1603420"/>
                  </a:lnTo>
                  <a:lnTo>
                    <a:pt x="1611573" y="1572763"/>
                  </a:lnTo>
                  <a:lnTo>
                    <a:pt x="1539165" y="1548230"/>
                  </a:lnTo>
                  <a:lnTo>
                    <a:pt x="1469978" y="1519168"/>
                  </a:lnTo>
                  <a:lnTo>
                    <a:pt x="1404416" y="1484504"/>
                  </a:lnTo>
                  <a:lnTo>
                    <a:pt x="1342884" y="1443164"/>
                  </a:lnTo>
                  <a:lnTo>
                    <a:pt x="1285783" y="1394076"/>
                  </a:lnTo>
                  <a:lnTo>
                    <a:pt x="1259021" y="1366290"/>
                  </a:lnTo>
                  <a:lnTo>
                    <a:pt x="1233519" y="1336165"/>
                  </a:lnTo>
                  <a:lnTo>
                    <a:pt x="1209326" y="1303565"/>
                  </a:lnTo>
                  <a:lnTo>
                    <a:pt x="1171561" y="1244704"/>
                  </a:lnTo>
                  <a:lnTo>
                    <a:pt x="1138339" y="1182910"/>
                  </a:lnTo>
                  <a:lnTo>
                    <a:pt x="1108921" y="1118638"/>
                  </a:lnTo>
                  <a:lnTo>
                    <a:pt x="1070315" y="1018581"/>
                  </a:lnTo>
                  <a:lnTo>
                    <a:pt x="935155" y="603577"/>
                  </a:lnTo>
                  <a:lnTo>
                    <a:pt x="893740" y="503813"/>
                  </a:lnTo>
                  <a:lnTo>
                    <a:pt x="861826" y="439802"/>
                  </a:lnTo>
                  <a:lnTo>
                    <a:pt x="825607" y="378321"/>
                  </a:lnTo>
                  <a:lnTo>
                    <a:pt x="784346" y="319824"/>
                  </a:lnTo>
                  <a:lnTo>
                    <a:pt x="737308" y="264767"/>
                  </a:lnTo>
                  <a:lnTo>
                    <a:pt x="683753" y="213606"/>
                  </a:lnTo>
                  <a:lnTo>
                    <a:pt x="622946" y="166795"/>
                  </a:lnTo>
                  <a:lnTo>
                    <a:pt x="589592" y="145163"/>
                  </a:lnTo>
                  <a:lnTo>
                    <a:pt x="554149" y="124789"/>
                  </a:lnTo>
                  <a:lnTo>
                    <a:pt x="516523" y="105731"/>
                  </a:lnTo>
                  <a:lnTo>
                    <a:pt x="476624" y="88044"/>
                  </a:lnTo>
                  <a:lnTo>
                    <a:pt x="434359" y="71787"/>
                  </a:lnTo>
                  <a:lnTo>
                    <a:pt x="389635" y="57016"/>
                  </a:lnTo>
                  <a:lnTo>
                    <a:pt x="342361" y="43787"/>
                  </a:lnTo>
                  <a:lnTo>
                    <a:pt x="292445" y="32158"/>
                  </a:lnTo>
                  <a:lnTo>
                    <a:pt x="239794" y="22185"/>
                  </a:lnTo>
                  <a:lnTo>
                    <a:pt x="184316" y="13927"/>
                  </a:lnTo>
                  <a:lnTo>
                    <a:pt x="125919" y="7438"/>
                  </a:lnTo>
                  <a:lnTo>
                    <a:pt x="64511" y="2777"/>
                  </a:lnTo>
                  <a:lnTo>
                    <a:pt x="0" y="0"/>
                  </a:lnTo>
                  <a:lnTo>
                    <a:pt x="97922" y="2297940"/>
                  </a:lnTo>
                  <a:lnTo>
                    <a:pt x="2938962" y="2297944"/>
                  </a:lnTo>
                  <a:close/>
                </a:path>
              </a:pathLst>
            </a:custGeom>
            <a:solidFill>
              <a:srgbClr val="E2E0D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" name="object 9"/>
            <p:cNvSpPr/>
            <p:nvPr/>
          </p:nvSpPr>
          <p:spPr>
            <a:xfrm>
              <a:off x="269409" y="8717400"/>
              <a:ext cx="2202180" cy="1569720"/>
            </a:xfrm>
            <a:custGeom>
              <a:avLst/>
              <a:gdLst/>
              <a:ahLst/>
              <a:cxnLst/>
              <a:rect l="l" t="t" r="r" b="b"/>
              <a:pathLst>
                <a:path w="2202180" h="1569720">
                  <a:moveTo>
                    <a:pt x="2202001" y="1569599"/>
                  </a:moveTo>
                  <a:lnTo>
                    <a:pt x="2170729" y="1514013"/>
                  </a:lnTo>
                  <a:lnTo>
                    <a:pt x="2139487" y="1465182"/>
                  </a:lnTo>
                  <a:lnTo>
                    <a:pt x="2103981" y="1415425"/>
                  </a:lnTo>
                  <a:lnTo>
                    <a:pt x="2063826" y="1364749"/>
                  </a:lnTo>
                  <a:lnTo>
                    <a:pt x="2018638" y="1313161"/>
                  </a:lnTo>
                  <a:lnTo>
                    <a:pt x="1968032" y="1260665"/>
                  </a:lnTo>
                  <a:lnTo>
                    <a:pt x="1927994" y="1222678"/>
                  </a:lnTo>
                  <a:lnTo>
                    <a:pt x="1887244" y="1189038"/>
                  </a:lnTo>
                  <a:lnTo>
                    <a:pt x="1845875" y="1159434"/>
                  </a:lnTo>
                  <a:lnTo>
                    <a:pt x="1803977" y="1133552"/>
                  </a:lnTo>
                  <a:lnTo>
                    <a:pt x="1761642" y="1111079"/>
                  </a:lnTo>
                  <a:lnTo>
                    <a:pt x="1718962" y="1091704"/>
                  </a:lnTo>
                  <a:lnTo>
                    <a:pt x="1676028" y="1075113"/>
                  </a:lnTo>
                  <a:lnTo>
                    <a:pt x="1632932" y="1060993"/>
                  </a:lnTo>
                  <a:lnTo>
                    <a:pt x="1589765" y="1049032"/>
                  </a:lnTo>
                  <a:lnTo>
                    <a:pt x="1546618" y="1038918"/>
                  </a:lnTo>
                  <a:lnTo>
                    <a:pt x="1460754" y="1022976"/>
                  </a:lnTo>
                  <a:lnTo>
                    <a:pt x="1252864" y="993539"/>
                  </a:lnTo>
                  <a:lnTo>
                    <a:pt x="1174338" y="979365"/>
                  </a:lnTo>
                  <a:lnTo>
                    <a:pt x="1136433" y="970513"/>
                  </a:lnTo>
                  <a:lnTo>
                    <a:pt x="1099556" y="960067"/>
                  </a:lnTo>
                  <a:lnTo>
                    <a:pt x="1029251" y="933143"/>
                  </a:lnTo>
                  <a:lnTo>
                    <a:pt x="964155" y="896092"/>
                  </a:lnTo>
                  <a:lnTo>
                    <a:pt x="933789" y="872987"/>
                  </a:lnTo>
                  <a:lnTo>
                    <a:pt x="905000" y="846412"/>
                  </a:lnTo>
                  <a:lnTo>
                    <a:pt x="877879" y="816055"/>
                  </a:lnTo>
                  <a:lnTo>
                    <a:pt x="836889" y="759371"/>
                  </a:lnTo>
                  <a:lnTo>
                    <a:pt x="801793" y="698207"/>
                  </a:lnTo>
                  <a:lnTo>
                    <a:pt x="756820" y="600515"/>
                  </a:lnTo>
                  <a:lnTo>
                    <a:pt x="675365" y="397615"/>
                  </a:lnTo>
                  <a:lnTo>
                    <a:pt x="645061" y="331870"/>
                  </a:lnTo>
                  <a:lnTo>
                    <a:pt x="610605" y="268941"/>
                  </a:lnTo>
                  <a:lnTo>
                    <a:pt x="570451" y="209949"/>
                  </a:lnTo>
                  <a:lnTo>
                    <a:pt x="523054" y="156018"/>
                  </a:lnTo>
                  <a:lnTo>
                    <a:pt x="466868" y="108268"/>
                  </a:lnTo>
                  <a:lnTo>
                    <a:pt x="434996" y="87063"/>
                  </a:lnTo>
                  <a:lnTo>
                    <a:pt x="400346" y="67824"/>
                  </a:lnTo>
                  <a:lnTo>
                    <a:pt x="362727" y="50692"/>
                  </a:lnTo>
                  <a:lnTo>
                    <a:pt x="321945" y="35807"/>
                  </a:lnTo>
                  <a:lnTo>
                    <a:pt x="277806" y="23309"/>
                  </a:lnTo>
                  <a:lnTo>
                    <a:pt x="230117" y="13340"/>
                  </a:lnTo>
                  <a:lnTo>
                    <a:pt x="178685" y="6038"/>
                  </a:lnTo>
                  <a:lnTo>
                    <a:pt x="123317" y="1544"/>
                  </a:lnTo>
                  <a:lnTo>
                    <a:pt x="63819" y="0"/>
                  </a:lnTo>
                  <a:lnTo>
                    <a:pt x="0" y="1544"/>
                  </a:lnTo>
                  <a:lnTo>
                    <a:pt x="185089" y="1569597"/>
                  </a:lnTo>
                  <a:lnTo>
                    <a:pt x="2202001" y="1569599"/>
                  </a:lnTo>
                  <a:close/>
                </a:path>
              </a:pathLst>
            </a:custGeom>
            <a:solidFill>
              <a:srgbClr val="D1B4B3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-39" y="6536803"/>
              <a:ext cx="634365" cy="3146425"/>
            </a:xfrm>
            <a:custGeom>
              <a:avLst/>
              <a:gdLst/>
              <a:ahLst/>
              <a:cxnLst/>
              <a:rect l="l" t="t" r="r" b="b"/>
              <a:pathLst>
                <a:path w="634365" h="3146425">
                  <a:moveTo>
                    <a:pt x="579058" y="3145992"/>
                  </a:moveTo>
                  <a:lnTo>
                    <a:pt x="591622" y="3121280"/>
                  </a:lnTo>
                  <a:lnTo>
                    <a:pt x="616346" y="3056412"/>
                  </a:lnTo>
                  <a:lnTo>
                    <a:pt x="633746" y="2965338"/>
                  </a:lnTo>
                  <a:lnTo>
                    <a:pt x="624342" y="2862001"/>
                  </a:lnTo>
                  <a:lnTo>
                    <a:pt x="609436" y="2820877"/>
                  </a:lnTo>
                  <a:lnTo>
                    <a:pt x="589706" y="2780040"/>
                  </a:lnTo>
                  <a:lnTo>
                    <a:pt x="566460" y="2739330"/>
                  </a:lnTo>
                  <a:lnTo>
                    <a:pt x="488719" y="2616383"/>
                  </a:lnTo>
                  <a:lnTo>
                    <a:pt x="464501" y="2574601"/>
                  </a:lnTo>
                  <a:lnTo>
                    <a:pt x="443313" y="2532154"/>
                  </a:lnTo>
                  <a:lnTo>
                    <a:pt x="426465" y="2488885"/>
                  </a:lnTo>
                  <a:lnTo>
                    <a:pt x="415264" y="2444635"/>
                  </a:lnTo>
                  <a:lnTo>
                    <a:pt x="411021" y="2399245"/>
                  </a:lnTo>
                  <a:lnTo>
                    <a:pt x="415044" y="2352559"/>
                  </a:lnTo>
                  <a:lnTo>
                    <a:pt x="422988" y="2317305"/>
                  </a:lnTo>
                  <a:lnTo>
                    <a:pt x="433567" y="2282384"/>
                  </a:lnTo>
                  <a:lnTo>
                    <a:pt x="446253" y="2247409"/>
                  </a:lnTo>
                  <a:lnTo>
                    <a:pt x="507489" y="2099248"/>
                  </a:lnTo>
                  <a:lnTo>
                    <a:pt x="522777" y="2058211"/>
                  </a:lnTo>
                  <a:lnTo>
                    <a:pt x="536999" y="2014803"/>
                  </a:lnTo>
                  <a:lnTo>
                    <a:pt x="549625" y="1968637"/>
                  </a:lnTo>
                  <a:lnTo>
                    <a:pt x="560128" y="1919328"/>
                  </a:lnTo>
                  <a:lnTo>
                    <a:pt x="567977" y="1866488"/>
                  </a:lnTo>
                  <a:lnTo>
                    <a:pt x="572645" y="1809732"/>
                  </a:lnTo>
                  <a:lnTo>
                    <a:pt x="573602" y="1748674"/>
                  </a:lnTo>
                  <a:lnTo>
                    <a:pt x="570320" y="1682927"/>
                  </a:lnTo>
                  <a:lnTo>
                    <a:pt x="562269" y="1612104"/>
                  </a:lnTo>
                  <a:lnTo>
                    <a:pt x="552637" y="1558034"/>
                  </a:lnTo>
                  <a:lnTo>
                    <a:pt x="538860" y="1507943"/>
                  </a:lnTo>
                  <a:lnTo>
                    <a:pt x="521405" y="1461484"/>
                  </a:lnTo>
                  <a:lnTo>
                    <a:pt x="500737" y="1418311"/>
                  </a:lnTo>
                  <a:lnTo>
                    <a:pt x="477323" y="1378078"/>
                  </a:lnTo>
                  <a:lnTo>
                    <a:pt x="451628" y="1340437"/>
                  </a:lnTo>
                  <a:lnTo>
                    <a:pt x="424119" y="1305043"/>
                  </a:lnTo>
                  <a:lnTo>
                    <a:pt x="395261" y="1271549"/>
                  </a:lnTo>
                  <a:lnTo>
                    <a:pt x="365521" y="1239607"/>
                  </a:lnTo>
                  <a:lnTo>
                    <a:pt x="247058" y="1120443"/>
                  </a:lnTo>
                  <a:lnTo>
                    <a:pt x="219897" y="1091070"/>
                  </a:lnTo>
                  <a:lnTo>
                    <a:pt x="194650" y="1061170"/>
                  </a:lnTo>
                  <a:lnTo>
                    <a:pt x="171783" y="1030399"/>
                  </a:lnTo>
                  <a:lnTo>
                    <a:pt x="135054" y="964851"/>
                  </a:lnTo>
                  <a:lnTo>
                    <a:pt x="113438" y="891655"/>
                  </a:lnTo>
                  <a:lnTo>
                    <a:pt x="109462" y="851322"/>
                  </a:lnTo>
                  <a:lnTo>
                    <a:pt x="109480" y="816613"/>
                  </a:lnTo>
                  <a:lnTo>
                    <a:pt x="117017" y="747174"/>
                  </a:lnTo>
                  <a:lnTo>
                    <a:pt x="131802" y="677659"/>
                  </a:lnTo>
                  <a:lnTo>
                    <a:pt x="178804" y="503129"/>
                  </a:lnTo>
                  <a:lnTo>
                    <a:pt x="186622" y="468034"/>
                  </a:lnTo>
                  <a:lnTo>
                    <a:pt x="192949" y="432859"/>
                  </a:lnTo>
                  <a:lnTo>
                    <a:pt x="197372" y="397595"/>
                  </a:lnTo>
                  <a:lnTo>
                    <a:pt x="199478" y="362235"/>
                  </a:lnTo>
                  <a:lnTo>
                    <a:pt x="198854" y="326771"/>
                  </a:lnTo>
                  <a:lnTo>
                    <a:pt x="187767" y="255501"/>
                  </a:lnTo>
                  <a:lnTo>
                    <a:pt x="160806" y="183724"/>
                  </a:lnTo>
                  <a:lnTo>
                    <a:pt x="140341" y="147625"/>
                  </a:lnTo>
                  <a:lnTo>
                    <a:pt x="114669" y="111377"/>
                  </a:lnTo>
                  <a:lnTo>
                    <a:pt x="83376" y="74971"/>
                  </a:lnTo>
                  <a:lnTo>
                    <a:pt x="46051" y="38400"/>
                  </a:lnTo>
                  <a:lnTo>
                    <a:pt x="10" y="0"/>
                  </a:lnTo>
                  <a:lnTo>
                    <a:pt x="0" y="2807343"/>
                  </a:lnTo>
                  <a:lnTo>
                    <a:pt x="579058" y="3145992"/>
                  </a:lnTo>
                  <a:close/>
                </a:path>
              </a:pathLst>
            </a:custGeom>
            <a:solidFill>
              <a:srgbClr val="E6D2CA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-18" y="8133322"/>
              <a:ext cx="767715" cy="2153920"/>
            </a:xfrm>
            <a:custGeom>
              <a:avLst/>
              <a:gdLst/>
              <a:ahLst/>
              <a:cxnLst/>
              <a:rect l="l" t="t" r="r" b="b"/>
              <a:pathLst>
                <a:path w="767715" h="2153920">
                  <a:moveTo>
                    <a:pt x="763317" y="2153687"/>
                  </a:moveTo>
                  <a:lnTo>
                    <a:pt x="764277" y="2145226"/>
                  </a:lnTo>
                  <a:lnTo>
                    <a:pt x="767430" y="2091154"/>
                  </a:lnTo>
                  <a:lnTo>
                    <a:pt x="767569" y="2033813"/>
                  </a:lnTo>
                  <a:lnTo>
                    <a:pt x="764319" y="1972951"/>
                  </a:lnTo>
                  <a:lnTo>
                    <a:pt x="757306" y="1908320"/>
                  </a:lnTo>
                  <a:lnTo>
                    <a:pt x="746154" y="1839671"/>
                  </a:lnTo>
                  <a:lnTo>
                    <a:pt x="734917" y="1787495"/>
                  </a:lnTo>
                  <a:lnTo>
                    <a:pt x="720397" y="1738741"/>
                  </a:lnTo>
                  <a:lnTo>
                    <a:pt x="702901" y="1693159"/>
                  </a:lnTo>
                  <a:lnTo>
                    <a:pt x="682736" y="1650500"/>
                  </a:lnTo>
                  <a:lnTo>
                    <a:pt x="660211" y="1610512"/>
                  </a:lnTo>
                  <a:lnTo>
                    <a:pt x="635632" y="1572947"/>
                  </a:lnTo>
                  <a:lnTo>
                    <a:pt x="609308" y="1537554"/>
                  </a:lnTo>
                  <a:lnTo>
                    <a:pt x="581546" y="1504083"/>
                  </a:lnTo>
                  <a:lnTo>
                    <a:pt x="552653" y="1472285"/>
                  </a:lnTo>
                  <a:lnTo>
                    <a:pt x="522937" y="1441910"/>
                  </a:lnTo>
                  <a:lnTo>
                    <a:pt x="492705" y="1412706"/>
                  </a:lnTo>
                  <a:lnTo>
                    <a:pt x="462266" y="1384425"/>
                  </a:lnTo>
                  <a:lnTo>
                    <a:pt x="431927" y="1356817"/>
                  </a:lnTo>
                  <a:lnTo>
                    <a:pt x="401995" y="1329632"/>
                  </a:lnTo>
                  <a:lnTo>
                    <a:pt x="372778" y="1302619"/>
                  </a:lnTo>
                  <a:lnTo>
                    <a:pt x="344584" y="1275529"/>
                  </a:lnTo>
                  <a:lnTo>
                    <a:pt x="317719" y="1248111"/>
                  </a:lnTo>
                  <a:lnTo>
                    <a:pt x="269211" y="1191295"/>
                  </a:lnTo>
                  <a:lnTo>
                    <a:pt x="229713" y="1130171"/>
                  </a:lnTo>
                  <a:lnTo>
                    <a:pt x="201687" y="1062738"/>
                  </a:lnTo>
                  <a:lnTo>
                    <a:pt x="187594" y="986998"/>
                  </a:lnTo>
                  <a:lnTo>
                    <a:pt x="185923" y="951356"/>
                  </a:lnTo>
                  <a:lnTo>
                    <a:pt x="186711" y="915605"/>
                  </a:lnTo>
                  <a:lnTo>
                    <a:pt x="194313" y="843810"/>
                  </a:lnTo>
                  <a:lnTo>
                    <a:pt x="207694" y="771679"/>
                  </a:lnTo>
                  <a:lnTo>
                    <a:pt x="240963" y="626674"/>
                  </a:lnTo>
                  <a:lnTo>
                    <a:pt x="248662" y="590316"/>
                  </a:lnTo>
                  <a:lnTo>
                    <a:pt x="255438" y="553932"/>
                  </a:lnTo>
                  <a:lnTo>
                    <a:pt x="260951" y="517530"/>
                  </a:lnTo>
                  <a:lnTo>
                    <a:pt x="264864" y="481118"/>
                  </a:lnTo>
                  <a:lnTo>
                    <a:pt x="266838" y="444706"/>
                  </a:lnTo>
                  <a:lnTo>
                    <a:pt x="266536" y="408300"/>
                  </a:lnTo>
                  <a:lnTo>
                    <a:pt x="257745" y="335543"/>
                  </a:lnTo>
                  <a:lnTo>
                    <a:pt x="235786" y="262913"/>
                  </a:lnTo>
                  <a:lnTo>
                    <a:pt x="219022" y="226666"/>
                  </a:lnTo>
                  <a:lnTo>
                    <a:pt x="197951" y="190476"/>
                  </a:lnTo>
                  <a:lnTo>
                    <a:pt x="172235" y="154351"/>
                  </a:lnTo>
                  <a:lnTo>
                    <a:pt x="141535" y="118299"/>
                  </a:lnTo>
                  <a:lnTo>
                    <a:pt x="105512" y="82328"/>
                  </a:lnTo>
                  <a:lnTo>
                    <a:pt x="63830" y="46448"/>
                  </a:lnTo>
                  <a:lnTo>
                    <a:pt x="16148" y="10665"/>
                  </a:lnTo>
                  <a:lnTo>
                    <a:pt x="0" y="0"/>
                  </a:lnTo>
                  <a:lnTo>
                    <a:pt x="19" y="2153676"/>
                  </a:lnTo>
                  <a:lnTo>
                    <a:pt x="763317" y="2153687"/>
                  </a:lnTo>
                  <a:close/>
                </a:path>
              </a:pathLst>
            </a:custGeom>
            <a:solidFill>
              <a:srgbClr val="B3A7A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1486" y="2943648"/>
            <a:ext cx="292100" cy="20976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168400" y="2209800"/>
            <a:ext cx="5753100" cy="3556000"/>
            <a:chOff x="1752600" y="3314700"/>
            <a:chExt cx="8629650" cy="533400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7229" y="3826827"/>
              <a:ext cx="1774824" cy="50514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52600" y="3314700"/>
              <a:ext cx="8629650" cy="5334000"/>
            </a:xfrm>
            <a:custGeom>
              <a:avLst/>
              <a:gdLst/>
              <a:ahLst/>
              <a:cxnLst/>
              <a:rect l="l" t="t" r="r" b="b"/>
              <a:pathLst>
                <a:path w="8629650" h="5334000">
                  <a:moveTo>
                    <a:pt x="8567420" y="0"/>
                  </a:moveTo>
                  <a:lnTo>
                    <a:pt x="62230" y="0"/>
                  </a:lnTo>
                  <a:lnTo>
                    <a:pt x="37986" y="5528"/>
                  </a:lnTo>
                  <a:lnTo>
                    <a:pt x="18208" y="20605"/>
                  </a:lnTo>
                  <a:lnTo>
                    <a:pt x="4883" y="42969"/>
                  </a:lnTo>
                  <a:lnTo>
                    <a:pt x="0" y="70357"/>
                  </a:lnTo>
                  <a:lnTo>
                    <a:pt x="0" y="5263642"/>
                  </a:lnTo>
                  <a:lnTo>
                    <a:pt x="4883" y="5291030"/>
                  </a:lnTo>
                  <a:lnTo>
                    <a:pt x="18208" y="5313394"/>
                  </a:lnTo>
                  <a:lnTo>
                    <a:pt x="37986" y="5328471"/>
                  </a:lnTo>
                  <a:lnTo>
                    <a:pt x="62230" y="5334000"/>
                  </a:lnTo>
                  <a:lnTo>
                    <a:pt x="8567420" y="5334000"/>
                  </a:lnTo>
                  <a:lnTo>
                    <a:pt x="8591663" y="5328471"/>
                  </a:lnTo>
                  <a:lnTo>
                    <a:pt x="8611441" y="5313394"/>
                  </a:lnTo>
                  <a:lnTo>
                    <a:pt x="8624766" y="5291030"/>
                  </a:lnTo>
                  <a:lnTo>
                    <a:pt x="8629650" y="5263642"/>
                  </a:lnTo>
                  <a:lnTo>
                    <a:pt x="8629650" y="70357"/>
                  </a:lnTo>
                  <a:lnTo>
                    <a:pt x="8619202" y="31299"/>
                  </a:lnTo>
                  <a:lnTo>
                    <a:pt x="8591264" y="5334"/>
                  </a:lnTo>
                  <a:lnTo>
                    <a:pt x="8567420" y="0"/>
                  </a:lnTo>
                  <a:close/>
                </a:path>
              </a:pathLst>
            </a:custGeom>
            <a:solidFill>
              <a:srgbClr val="B3A7A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833105" y="2939669"/>
            <a:ext cx="3167380" cy="1826504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8467" algn="just">
              <a:spcBef>
                <a:spcPts val="83"/>
              </a:spcBef>
            </a:pPr>
            <a:r>
              <a:rPr sz="2133" b="1" dirty="0">
                <a:solidFill>
                  <a:srgbClr val="050507"/>
                </a:solidFill>
                <a:latin typeface="Times New Roman"/>
                <a:cs typeface="Times New Roman"/>
              </a:rPr>
              <a:t>Future</a:t>
            </a:r>
            <a:r>
              <a:rPr sz="2133" b="1" spc="-7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133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Direction:</a:t>
            </a:r>
            <a:endParaRPr sz="2133">
              <a:latin typeface="Times New Roman"/>
              <a:cs typeface="Times New Roman"/>
            </a:endParaRPr>
          </a:p>
          <a:p>
            <a:pPr marL="8467" marR="3387" algn="just">
              <a:lnSpc>
                <a:spcPct val="99700"/>
              </a:lnSpc>
              <a:spcBef>
                <a:spcPts val="1983"/>
              </a:spcBef>
            </a:pPr>
            <a:r>
              <a:rPr sz="1600" b="1" dirty="0">
                <a:solidFill>
                  <a:srgbClr val="050507"/>
                </a:solidFill>
                <a:latin typeface="Times New Roman"/>
                <a:cs typeface="Times New Roman"/>
              </a:rPr>
              <a:t>Combine</a:t>
            </a:r>
            <a:r>
              <a:rPr sz="1600" b="1" spc="24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50507"/>
                </a:solidFill>
                <a:latin typeface="Times New Roman"/>
                <a:cs typeface="Times New Roman"/>
              </a:rPr>
              <a:t>with</a:t>
            </a:r>
            <a:r>
              <a:rPr sz="1600" b="1" spc="21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50507"/>
                </a:solidFill>
                <a:latin typeface="Times New Roman"/>
                <a:cs typeface="Times New Roman"/>
              </a:rPr>
              <a:t>Prompt</a:t>
            </a:r>
            <a:r>
              <a:rPr sz="1600" b="1" spc="21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Engineering </a:t>
            </a:r>
            <a:r>
              <a:rPr sz="1600" b="1" dirty="0">
                <a:solidFill>
                  <a:srgbClr val="050507"/>
                </a:solidFill>
                <a:latin typeface="Times New Roman"/>
                <a:cs typeface="Times New Roman"/>
              </a:rPr>
              <a:t>to</a:t>
            </a:r>
            <a:r>
              <a:rPr sz="1600" b="1" spc="20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50507"/>
                </a:solidFill>
                <a:latin typeface="Times New Roman"/>
                <a:cs typeface="Times New Roman"/>
              </a:rPr>
              <a:t>Reduce</a:t>
            </a:r>
            <a:r>
              <a:rPr sz="1600" b="1" spc="22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50507"/>
                </a:solidFill>
                <a:latin typeface="Times New Roman"/>
                <a:cs typeface="Times New Roman"/>
              </a:rPr>
              <a:t>Bias:</a:t>
            </a:r>
            <a:r>
              <a:rPr sz="1600" b="1" spc="22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Future</a:t>
            </a:r>
            <a:r>
              <a:rPr sz="1600" spc="23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research</a:t>
            </a:r>
            <a:r>
              <a:rPr sz="1600" spc="21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spc="-17" dirty="0">
                <a:solidFill>
                  <a:srgbClr val="050507"/>
                </a:solidFill>
                <a:latin typeface="Times New Roman"/>
                <a:cs typeface="Times New Roman"/>
              </a:rPr>
              <a:t>can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explore</a:t>
            </a:r>
            <a:r>
              <a:rPr sz="1600" spc="35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using</a:t>
            </a:r>
            <a:r>
              <a:rPr sz="1600" spc="38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prompt</a:t>
            </a:r>
            <a:r>
              <a:rPr sz="1600" spc="34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engineering</a:t>
            </a:r>
            <a:r>
              <a:rPr sz="1600" spc="36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spc="-17" dirty="0">
                <a:solidFill>
                  <a:srgbClr val="050507"/>
                </a:solidFill>
                <a:latin typeface="Times New Roman"/>
                <a:cs typeface="Times New Roman"/>
              </a:rPr>
              <a:t>to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mitigate</a:t>
            </a:r>
            <a:r>
              <a:rPr sz="1600" spc="32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GPT’s</a:t>
            </a:r>
            <a:r>
              <a:rPr sz="1600" spc="32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biases,</a:t>
            </a:r>
            <a:r>
              <a:rPr sz="1600" spc="31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enhancing</a:t>
            </a:r>
            <a:r>
              <a:rPr sz="1600" spc="32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spc="-17" dirty="0">
                <a:solidFill>
                  <a:srgbClr val="050507"/>
                </a:solidFill>
                <a:latin typeface="Times New Roman"/>
                <a:cs typeface="Times New Roman"/>
              </a:rPr>
              <a:t>its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performance</a:t>
            </a:r>
            <a:r>
              <a:rPr sz="1600" spc="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in</a:t>
            </a:r>
            <a:r>
              <a:rPr sz="1600" spc="-2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decision-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making</a:t>
            </a:r>
            <a:r>
              <a:rPr sz="1600" spc="-2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tasks.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65624" y="489331"/>
            <a:ext cx="2669963" cy="1074420"/>
            <a:chOff x="1448435" y="733996"/>
            <a:chExt cx="4004945" cy="161163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8435" y="733996"/>
              <a:ext cx="4004437" cy="943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435" y="1534858"/>
              <a:ext cx="1029335" cy="810577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58800" y="454043"/>
            <a:ext cx="7010400" cy="462457"/>
          </a:xfrm>
          <a:prstGeom prst="rect">
            <a:avLst/>
          </a:prstGeom>
        </p:spPr>
        <p:txBody>
          <a:bodyPr vert="horz" wrap="square" lIns="0" tIns="11007" rIns="0" bIns="0" rtlCol="0" anchor="ctr">
            <a:spAutoFit/>
          </a:bodyPr>
          <a:lstStyle/>
          <a:p>
            <a:pPr marL="446639">
              <a:lnSpc>
                <a:spcPct val="100000"/>
              </a:lnSpc>
              <a:spcBef>
                <a:spcPts val="87"/>
              </a:spcBef>
            </a:pPr>
            <a:r>
              <a:rPr dirty="0"/>
              <a:t>Managerial</a:t>
            </a:r>
            <a:r>
              <a:rPr spc="-97" dirty="0"/>
              <a:t> </a:t>
            </a:r>
            <a:r>
              <a:rPr spc="-7" dirty="0"/>
              <a:t>Implications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355090" y="2366052"/>
            <a:ext cx="5344160" cy="330639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8467">
              <a:spcBef>
                <a:spcPts val="83"/>
              </a:spcBef>
            </a:pPr>
            <a:r>
              <a:rPr sz="2133" b="1" dirty="0">
                <a:latin typeface="Times New Roman"/>
                <a:cs typeface="Times New Roman"/>
              </a:rPr>
              <a:t>Three</a:t>
            </a:r>
            <a:r>
              <a:rPr sz="2133" b="1" spc="-47" dirty="0">
                <a:latin typeface="Times New Roman"/>
                <a:cs typeface="Times New Roman"/>
              </a:rPr>
              <a:t> </a:t>
            </a:r>
            <a:r>
              <a:rPr sz="2133" b="1" dirty="0">
                <a:latin typeface="Times New Roman"/>
                <a:cs typeface="Times New Roman"/>
              </a:rPr>
              <a:t>Key</a:t>
            </a:r>
            <a:r>
              <a:rPr sz="2133" b="1" spc="-67" dirty="0">
                <a:latin typeface="Times New Roman"/>
                <a:cs typeface="Times New Roman"/>
              </a:rPr>
              <a:t> </a:t>
            </a:r>
            <a:r>
              <a:rPr sz="2133" b="1" spc="-7" dirty="0">
                <a:latin typeface="Times New Roman"/>
                <a:cs typeface="Times New Roman"/>
              </a:rPr>
              <a:t>Recommendations:</a:t>
            </a:r>
            <a:endParaRPr sz="2133">
              <a:latin typeface="Times New Roman"/>
              <a:cs typeface="Times New Roman"/>
            </a:endParaRPr>
          </a:p>
          <a:p>
            <a:pPr marL="351384" marR="3387" indent="-343340" algn="just">
              <a:lnSpc>
                <a:spcPct val="99900"/>
              </a:lnSpc>
              <a:spcBef>
                <a:spcPts val="1980"/>
              </a:spcBef>
              <a:buAutoNum type="romanUcPeriod"/>
              <a:tabLst>
                <a:tab pos="351384" algn="l"/>
              </a:tabLst>
            </a:pPr>
            <a:r>
              <a:rPr sz="1600" b="1" dirty="0">
                <a:latin typeface="Times New Roman"/>
                <a:cs typeface="Times New Roman"/>
              </a:rPr>
              <a:t>Prioritize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Formulaic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spc="-13" dirty="0">
                <a:latin typeface="Times New Roman"/>
                <a:cs typeface="Times New Roman"/>
              </a:rPr>
              <a:t>Tasks:</a:t>
            </a:r>
            <a:r>
              <a:rPr sz="1600" b="1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Organizations should</a:t>
            </a:r>
            <a:r>
              <a:rPr sz="1600" spc="-3" dirty="0">
                <a:latin typeface="Times New Roman"/>
                <a:cs typeface="Times New Roman"/>
              </a:rPr>
              <a:t> </a:t>
            </a:r>
            <a:r>
              <a:rPr sz="1600" spc="-7" dirty="0">
                <a:latin typeface="Times New Roman"/>
                <a:cs typeface="Times New Roman"/>
              </a:rPr>
              <a:t>prioritize </a:t>
            </a:r>
            <a:r>
              <a:rPr sz="1600" dirty="0">
                <a:latin typeface="Times New Roman"/>
                <a:cs typeface="Times New Roman"/>
              </a:rPr>
              <a:t>deploying</a:t>
            </a:r>
            <a:r>
              <a:rPr sz="1600" spc="247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GPT</a:t>
            </a:r>
            <a:r>
              <a:rPr sz="1600" spc="227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247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formulaic</a:t>
            </a:r>
            <a:r>
              <a:rPr sz="1600" spc="263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workflows,</a:t>
            </a:r>
            <a:r>
              <a:rPr sz="1600" spc="2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such</a:t>
            </a:r>
            <a:r>
              <a:rPr sz="1600" spc="237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as</a:t>
            </a:r>
            <a:r>
              <a:rPr sz="1600" spc="267" dirty="0">
                <a:latin typeface="Times New Roman"/>
                <a:cs typeface="Times New Roman"/>
              </a:rPr>
              <a:t> </a:t>
            </a:r>
            <a:r>
              <a:rPr sz="1600" spc="-7" dirty="0">
                <a:latin typeface="Times New Roman"/>
                <a:cs typeface="Times New Roman"/>
              </a:rPr>
              <a:t>inventory </a:t>
            </a:r>
            <a:r>
              <a:rPr sz="1600" dirty="0">
                <a:latin typeface="Times New Roman"/>
                <a:cs typeface="Times New Roman"/>
              </a:rPr>
              <a:t>calculations,</a:t>
            </a:r>
            <a:r>
              <a:rPr sz="1600" spc="107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113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Times New Roman"/>
                <a:cs typeface="Times New Roman"/>
              </a:rPr>
              <a:t>leverage</a:t>
            </a:r>
            <a:r>
              <a:rPr sz="1600" spc="120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Times New Roman"/>
                <a:cs typeface="Times New Roman"/>
              </a:rPr>
              <a:t>its</a:t>
            </a:r>
            <a:r>
              <a:rPr sz="1600" spc="110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Times New Roman"/>
                <a:cs typeface="Times New Roman"/>
              </a:rPr>
              <a:t>rational</a:t>
            </a:r>
            <a:r>
              <a:rPr sz="1600" spc="113" dirty="0">
                <a:latin typeface="Times New Roman"/>
                <a:cs typeface="Times New Roman"/>
              </a:rPr>
              <a:t>  </a:t>
            </a:r>
            <a:r>
              <a:rPr sz="1600" spc="-7" dirty="0">
                <a:latin typeface="Times New Roman"/>
                <a:cs typeface="Times New Roman"/>
              </a:rPr>
              <a:t>decision-</a:t>
            </a:r>
            <a:r>
              <a:rPr sz="1600" dirty="0">
                <a:latin typeface="Times New Roman"/>
                <a:cs typeface="Times New Roman"/>
              </a:rPr>
              <a:t>making</a:t>
            </a:r>
            <a:r>
              <a:rPr sz="1600" spc="117" dirty="0">
                <a:latin typeface="Times New Roman"/>
                <a:cs typeface="Times New Roman"/>
              </a:rPr>
              <a:t>  </a:t>
            </a:r>
            <a:r>
              <a:rPr sz="1600" spc="-17" dirty="0">
                <a:latin typeface="Times New Roman"/>
                <a:cs typeface="Times New Roman"/>
              </a:rPr>
              <a:t>in </a:t>
            </a:r>
            <a:r>
              <a:rPr sz="1600" dirty="0">
                <a:latin typeface="Times New Roman"/>
                <a:cs typeface="Times New Roman"/>
              </a:rPr>
              <a:t>objective</a:t>
            </a:r>
            <a:r>
              <a:rPr sz="1600" spc="-23" dirty="0">
                <a:latin typeface="Times New Roman"/>
                <a:cs typeface="Times New Roman"/>
              </a:rPr>
              <a:t> </a:t>
            </a:r>
            <a:r>
              <a:rPr sz="1600" spc="-7" dirty="0">
                <a:latin typeface="Times New Roman"/>
                <a:cs typeface="Times New Roman"/>
              </a:rPr>
              <a:t>tasks.</a:t>
            </a:r>
            <a:endParaRPr sz="1600">
              <a:latin typeface="Times New Roman"/>
              <a:cs typeface="Times New Roman"/>
            </a:endParaRPr>
          </a:p>
          <a:p>
            <a:pPr marL="350538" marR="5080" indent="-342494" algn="just">
              <a:lnSpc>
                <a:spcPts val="1953"/>
              </a:lnSpc>
              <a:spcBef>
                <a:spcPts val="17"/>
              </a:spcBef>
              <a:buAutoNum type="romanUcPeriod"/>
              <a:tabLst>
                <a:tab pos="351384" algn="l"/>
              </a:tabLst>
            </a:pPr>
            <a:r>
              <a:rPr sz="1600" b="1" dirty="0">
                <a:latin typeface="Times New Roman"/>
                <a:cs typeface="Times New Roman"/>
              </a:rPr>
              <a:t>Leverage</a:t>
            </a:r>
            <a:r>
              <a:rPr sz="1600" b="1" spc="193" dirty="0">
                <a:latin typeface="Times New Roman"/>
                <a:cs typeface="Times New Roman"/>
              </a:rPr>
              <a:t>   </a:t>
            </a:r>
            <a:r>
              <a:rPr sz="1600" b="1" spc="-17" dirty="0">
                <a:latin typeface="Times New Roman"/>
                <a:cs typeface="Times New Roman"/>
              </a:rPr>
              <a:t>Cross-</a:t>
            </a:r>
            <a:r>
              <a:rPr sz="1600" b="1" dirty="0">
                <a:latin typeface="Times New Roman"/>
                <a:cs typeface="Times New Roman"/>
              </a:rPr>
              <a:t>Context</a:t>
            </a:r>
            <a:r>
              <a:rPr sz="1600" b="1" spc="197" dirty="0">
                <a:latin typeface="Times New Roman"/>
                <a:cs typeface="Times New Roman"/>
              </a:rPr>
              <a:t>   </a:t>
            </a:r>
            <a:r>
              <a:rPr sz="1600" b="1" dirty="0">
                <a:latin typeface="Times New Roman"/>
                <a:cs typeface="Times New Roman"/>
              </a:rPr>
              <a:t>Consistency:</a:t>
            </a:r>
            <a:r>
              <a:rPr sz="1600" b="1" spc="197" dirty="0">
                <a:latin typeface="Times New Roman"/>
                <a:cs typeface="Times New Roman"/>
              </a:rPr>
              <a:t>   </a:t>
            </a:r>
            <a:r>
              <a:rPr sz="1600" dirty="0">
                <a:latin typeface="Times New Roman"/>
                <a:cs typeface="Times New Roman"/>
              </a:rPr>
              <a:t>GPT’s</a:t>
            </a:r>
            <a:r>
              <a:rPr sz="1600" spc="207" dirty="0">
                <a:latin typeface="Times New Roman"/>
                <a:cs typeface="Times New Roman"/>
              </a:rPr>
              <a:t>   </a:t>
            </a:r>
            <a:r>
              <a:rPr sz="1600" spc="-13" dirty="0">
                <a:latin typeface="Times New Roman"/>
                <a:cs typeface="Times New Roman"/>
              </a:rPr>
              <a:t>high 	</a:t>
            </a:r>
            <a:r>
              <a:rPr sz="1600" dirty="0">
                <a:latin typeface="Times New Roman"/>
                <a:cs typeface="Times New Roman"/>
              </a:rPr>
              <a:t>consistency</a:t>
            </a:r>
            <a:r>
              <a:rPr sz="1600" spc="257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Times New Roman"/>
                <a:cs typeface="Times New Roman"/>
              </a:rPr>
              <a:t>across</a:t>
            </a:r>
            <a:r>
              <a:rPr sz="1600" spc="243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Times New Roman"/>
                <a:cs typeface="Times New Roman"/>
              </a:rPr>
              <a:t>different</a:t>
            </a:r>
            <a:r>
              <a:rPr sz="1600" spc="247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Times New Roman"/>
                <a:cs typeface="Times New Roman"/>
              </a:rPr>
              <a:t>contexts</a:t>
            </a:r>
            <a:r>
              <a:rPr sz="1600" spc="257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Times New Roman"/>
                <a:cs typeface="Times New Roman"/>
              </a:rPr>
              <a:t>provides</a:t>
            </a:r>
            <a:r>
              <a:rPr sz="1600" spc="243" dirty="0">
                <a:latin typeface="Times New Roman"/>
                <a:cs typeface="Times New Roman"/>
              </a:rPr>
              <a:t>  </a:t>
            </a:r>
            <a:r>
              <a:rPr sz="1600" spc="-7" dirty="0">
                <a:latin typeface="Times New Roman"/>
                <a:cs typeface="Times New Roman"/>
              </a:rPr>
              <a:t>reliable</a:t>
            </a:r>
            <a:endParaRPr sz="1600">
              <a:latin typeface="Times New Roman"/>
              <a:cs typeface="Times New Roman"/>
            </a:endParaRPr>
          </a:p>
          <a:p>
            <a:pPr marL="351384">
              <a:lnSpc>
                <a:spcPts val="1823"/>
              </a:lnSpc>
              <a:tabLst>
                <a:tab pos="1046532" algn="l"/>
                <a:tab pos="2153181" algn="l"/>
                <a:tab pos="3045612" algn="l"/>
                <a:tab pos="3514266" algn="l"/>
                <a:tab pos="4040072" algn="l"/>
              </a:tabLst>
            </a:pPr>
            <a:r>
              <a:rPr sz="1600" spc="-7" dirty="0">
                <a:latin typeface="Times New Roman"/>
                <a:cs typeface="Times New Roman"/>
              </a:rPr>
              <a:t>support</a:t>
            </a:r>
            <a:r>
              <a:rPr sz="1600" dirty="0">
                <a:latin typeface="Times New Roman"/>
                <a:cs typeface="Times New Roman"/>
              </a:rPr>
              <a:t>	for</a:t>
            </a:r>
            <a:r>
              <a:rPr sz="1600" spc="247" dirty="0">
                <a:latin typeface="Times New Roman"/>
                <a:cs typeface="Times New Roman"/>
              </a:rPr>
              <a:t> </a:t>
            </a:r>
            <a:r>
              <a:rPr sz="1600" spc="-7" dirty="0">
                <a:latin typeface="Times New Roman"/>
                <a:cs typeface="Times New Roman"/>
              </a:rPr>
              <a:t>complex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7" dirty="0">
                <a:latin typeface="Times New Roman"/>
                <a:cs typeface="Times New Roman"/>
              </a:rPr>
              <a:t>decisions,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13" dirty="0">
                <a:latin typeface="Times New Roman"/>
                <a:cs typeface="Times New Roman"/>
              </a:rPr>
              <a:t>even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13" dirty="0">
                <a:latin typeface="Times New Roman"/>
                <a:cs typeface="Times New Roman"/>
              </a:rPr>
              <a:t>when</a:t>
            </a:r>
            <a:r>
              <a:rPr sz="1600" dirty="0">
                <a:latin typeface="Times New Roman"/>
                <a:cs typeface="Times New Roman"/>
              </a:rPr>
              <a:t>	problem</a:t>
            </a:r>
            <a:r>
              <a:rPr sz="1600" spc="240" dirty="0">
                <a:latin typeface="Times New Roman"/>
                <a:cs typeface="Times New Roman"/>
              </a:rPr>
              <a:t> </a:t>
            </a:r>
            <a:r>
              <a:rPr sz="1600" spc="-7" dirty="0">
                <a:latin typeface="Times New Roman"/>
                <a:cs typeface="Times New Roman"/>
              </a:rPr>
              <a:t>details</a:t>
            </a:r>
            <a:endParaRPr sz="1600">
              <a:latin typeface="Times New Roman"/>
              <a:cs typeface="Times New Roman"/>
            </a:endParaRPr>
          </a:p>
          <a:p>
            <a:pPr marL="351384">
              <a:lnSpc>
                <a:spcPts val="1910"/>
              </a:lnSpc>
            </a:pPr>
            <a:r>
              <a:rPr sz="1600" spc="-7" dirty="0">
                <a:latin typeface="Times New Roman"/>
                <a:cs typeface="Times New Roman"/>
              </a:rPr>
              <a:t>change.</a:t>
            </a:r>
            <a:endParaRPr sz="1600">
              <a:latin typeface="Times New Roman"/>
              <a:cs typeface="Times New Roman"/>
            </a:endParaRPr>
          </a:p>
          <a:p>
            <a:pPr marL="350114" marR="6350" indent="-342070" algn="just">
              <a:lnSpc>
                <a:spcPct val="100299"/>
              </a:lnSpc>
              <a:spcBef>
                <a:spcPts val="27"/>
              </a:spcBef>
              <a:buAutoNum type="romanUcPeriod" startAt="3"/>
              <a:tabLst>
                <a:tab pos="351384" algn="l"/>
              </a:tabLst>
            </a:pPr>
            <a:r>
              <a:rPr sz="1600" b="1" dirty="0">
                <a:latin typeface="Times New Roman"/>
                <a:cs typeface="Times New Roman"/>
              </a:rPr>
              <a:t>Model</a:t>
            </a:r>
            <a:r>
              <a:rPr sz="1600" b="1" spc="12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Selection</a:t>
            </a:r>
            <a:r>
              <a:rPr sz="1600" b="1" spc="93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Based</a:t>
            </a:r>
            <a:r>
              <a:rPr sz="1600" b="1" spc="117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on</a:t>
            </a:r>
            <a:r>
              <a:rPr sz="1600" b="1" spc="117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Task</a:t>
            </a:r>
            <a:r>
              <a:rPr sz="1600" b="1" spc="113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Type:</a:t>
            </a:r>
            <a:r>
              <a:rPr sz="1600" b="1" spc="113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107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tasks</a:t>
            </a:r>
            <a:r>
              <a:rPr sz="1600" spc="97" dirty="0">
                <a:latin typeface="Times New Roman"/>
                <a:cs typeface="Times New Roman"/>
              </a:rPr>
              <a:t> </a:t>
            </a:r>
            <a:r>
              <a:rPr sz="1600" spc="-7" dirty="0">
                <a:latin typeface="Times New Roman"/>
                <a:cs typeface="Times New Roman"/>
              </a:rPr>
              <a:t>requiring 	</a:t>
            </a:r>
            <a:r>
              <a:rPr sz="1600" dirty="0">
                <a:latin typeface="Times New Roman"/>
                <a:cs typeface="Times New Roman"/>
              </a:rPr>
              <a:t>objective</a:t>
            </a:r>
            <a:r>
              <a:rPr sz="1600" spc="3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solutions,</a:t>
            </a:r>
            <a:r>
              <a:rPr sz="1600" spc="337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such</a:t>
            </a:r>
            <a:r>
              <a:rPr sz="1600" spc="343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as</a:t>
            </a:r>
            <a:r>
              <a:rPr sz="1600" spc="367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math</a:t>
            </a:r>
            <a:r>
              <a:rPr sz="1600" spc="353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problems,</a:t>
            </a:r>
            <a:r>
              <a:rPr sz="1600" spc="360" dirty="0">
                <a:latin typeface="Times New Roman"/>
                <a:cs typeface="Times New Roman"/>
              </a:rPr>
              <a:t> </a:t>
            </a:r>
            <a:r>
              <a:rPr sz="1600" spc="-47" dirty="0">
                <a:latin typeface="Times New Roman"/>
                <a:cs typeface="Times New Roman"/>
              </a:rPr>
              <a:t>GPT-</a:t>
            </a:r>
            <a:r>
              <a:rPr sz="1600" dirty="0">
                <a:latin typeface="Times New Roman"/>
                <a:cs typeface="Times New Roman"/>
              </a:rPr>
              <a:t>4</a:t>
            </a:r>
            <a:r>
              <a:rPr sz="1600" spc="357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350" dirty="0">
                <a:latin typeface="Times New Roman"/>
                <a:cs typeface="Times New Roman"/>
              </a:rPr>
              <a:t> </a:t>
            </a:r>
            <a:r>
              <a:rPr sz="1600" spc="-17" dirty="0">
                <a:latin typeface="Times New Roman"/>
                <a:cs typeface="Times New Roman"/>
              </a:rPr>
              <a:t>the 	</a:t>
            </a:r>
            <a:r>
              <a:rPr sz="1600" dirty="0">
                <a:latin typeface="Times New Roman"/>
                <a:cs typeface="Times New Roman"/>
              </a:rPr>
              <a:t>preferred choice</a:t>
            </a:r>
            <a:r>
              <a:rPr sz="1600" spc="-3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due</a:t>
            </a:r>
            <a:r>
              <a:rPr sz="1600" spc="-17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its</a:t>
            </a:r>
            <a:r>
              <a:rPr sz="1600" spc="-27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higher</a:t>
            </a:r>
            <a:r>
              <a:rPr sz="1600" spc="-13" dirty="0">
                <a:latin typeface="Times New Roman"/>
                <a:cs typeface="Times New Roman"/>
              </a:rPr>
              <a:t> </a:t>
            </a:r>
            <a:r>
              <a:rPr sz="1600" spc="-7" dirty="0">
                <a:latin typeface="Times New Roman"/>
                <a:cs typeface="Times New Roman"/>
              </a:rPr>
              <a:t>accuracy.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11806" y="-1"/>
            <a:ext cx="2080260" cy="2337223"/>
            <a:chOff x="15167709" y="-3"/>
            <a:chExt cx="3120390" cy="3505835"/>
          </a:xfrm>
        </p:grpSpPr>
        <p:sp>
          <p:nvSpPr>
            <p:cNvPr id="3" name="object 3"/>
            <p:cNvSpPr/>
            <p:nvPr/>
          </p:nvSpPr>
          <p:spPr>
            <a:xfrm>
              <a:off x="15167709" y="-3"/>
              <a:ext cx="2915285" cy="2183130"/>
            </a:xfrm>
            <a:custGeom>
              <a:avLst/>
              <a:gdLst/>
              <a:ahLst/>
              <a:cxnLst/>
              <a:rect l="l" t="t" r="r" b="b"/>
              <a:pathLst>
                <a:path w="2915284" h="2183130">
                  <a:moveTo>
                    <a:pt x="0" y="0"/>
                  </a:moveTo>
                  <a:lnTo>
                    <a:pt x="45271" y="73445"/>
                  </a:lnTo>
                  <a:lnTo>
                    <a:pt x="79442" y="123470"/>
                  </a:lnTo>
                  <a:lnTo>
                    <a:pt x="116803" y="174242"/>
                  </a:lnTo>
                  <a:lnTo>
                    <a:pt x="157537" y="225765"/>
                  </a:lnTo>
                  <a:lnTo>
                    <a:pt x="201828" y="278043"/>
                  </a:lnTo>
                  <a:lnTo>
                    <a:pt x="287216" y="370117"/>
                  </a:lnTo>
                  <a:lnTo>
                    <a:pt x="325191" y="406152"/>
                  </a:lnTo>
                  <a:lnTo>
                    <a:pt x="363734" y="439333"/>
                  </a:lnTo>
                  <a:lnTo>
                    <a:pt x="402797" y="469808"/>
                  </a:lnTo>
                  <a:lnTo>
                    <a:pt x="442329" y="497722"/>
                  </a:lnTo>
                  <a:lnTo>
                    <a:pt x="482282" y="523224"/>
                  </a:lnTo>
                  <a:lnTo>
                    <a:pt x="522606" y="546460"/>
                  </a:lnTo>
                  <a:lnTo>
                    <a:pt x="563253" y="567578"/>
                  </a:lnTo>
                  <a:lnTo>
                    <a:pt x="604172" y="586725"/>
                  </a:lnTo>
                  <a:lnTo>
                    <a:pt x="645315" y="604048"/>
                  </a:lnTo>
                  <a:lnTo>
                    <a:pt x="728075" y="633812"/>
                  </a:lnTo>
                  <a:lnTo>
                    <a:pt x="811139" y="658047"/>
                  </a:lnTo>
                  <a:lnTo>
                    <a:pt x="935442" y="686609"/>
                  </a:lnTo>
                  <a:lnTo>
                    <a:pt x="1255814" y="745136"/>
                  </a:lnTo>
                  <a:lnTo>
                    <a:pt x="1367997" y="771805"/>
                  </a:lnTo>
                  <a:lnTo>
                    <a:pt x="1439308" y="794204"/>
                  </a:lnTo>
                  <a:lnTo>
                    <a:pt x="1507377" y="821672"/>
                  </a:lnTo>
                  <a:lnTo>
                    <a:pt x="1571810" y="855389"/>
                  </a:lnTo>
                  <a:lnTo>
                    <a:pt x="1632214" y="896530"/>
                  </a:lnTo>
                  <a:lnTo>
                    <a:pt x="1688194" y="946274"/>
                  </a:lnTo>
                  <a:lnTo>
                    <a:pt x="1714401" y="974740"/>
                  </a:lnTo>
                  <a:lnTo>
                    <a:pt x="1739355" y="1005799"/>
                  </a:lnTo>
                  <a:lnTo>
                    <a:pt x="1778967" y="1063129"/>
                  </a:lnTo>
                  <a:lnTo>
                    <a:pt x="1813925" y="1123713"/>
                  </a:lnTo>
                  <a:lnTo>
                    <a:pt x="1845044" y="1187008"/>
                  </a:lnTo>
                  <a:lnTo>
                    <a:pt x="1886305" y="1285838"/>
                  </a:lnTo>
                  <a:lnTo>
                    <a:pt x="2009953" y="1626834"/>
                  </a:lnTo>
                  <a:lnTo>
                    <a:pt x="2053462" y="1725516"/>
                  </a:lnTo>
                  <a:lnTo>
                    <a:pt x="2086656" y="1788674"/>
                  </a:lnTo>
                  <a:lnTo>
                    <a:pt x="2124151" y="1849092"/>
                  </a:lnTo>
                  <a:lnTo>
                    <a:pt x="2166760" y="1906225"/>
                  </a:lnTo>
                  <a:lnTo>
                    <a:pt x="2215297" y="1959528"/>
                  </a:lnTo>
                  <a:lnTo>
                    <a:pt x="2270576" y="2008456"/>
                  </a:lnTo>
                  <a:lnTo>
                    <a:pt x="2333412" y="2052464"/>
                  </a:lnTo>
                  <a:lnTo>
                    <a:pt x="2367917" y="2072453"/>
                  </a:lnTo>
                  <a:lnTo>
                    <a:pt x="2404617" y="2091007"/>
                  </a:lnTo>
                  <a:lnTo>
                    <a:pt x="2443613" y="2108059"/>
                  </a:lnTo>
                  <a:lnTo>
                    <a:pt x="2485006" y="2123541"/>
                  </a:lnTo>
                  <a:lnTo>
                    <a:pt x="2528899" y="2137383"/>
                  </a:lnTo>
                  <a:lnTo>
                    <a:pt x="2575393" y="2149519"/>
                  </a:lnTo>
                  <a:lnTo>
                    <a:pt x="2624590" y="2159880"/>
                  </a:lnTo>
                  <a:lnTo>
                    <a:pt x="2676592" y="2168398"/>
                  </a:lnTo>
                  <a:lnTo>
                    <a:pt x="2731500" y="2175004"/>
                  </a:lnTo>
                  <a:lnTo>
                    <a:pt x="2789417" y="2179631"/>
                  </a:lnTo>
                  <a:lnTo>
                    <a:pt x="2850443" y="2182211"/>
                  </a:lnTo>
                  <a:lnTo>
                    <a:pt x="2914681" y="2182675"/>
                  </a:lnTo>
                  <a:lnTo>
                    <a:pt x="2740985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0D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4" name="object 4"/>
            <p:cNvSpPr/>
            <p:nvPr/>
          </p:nvSpPr>
          <p:spPr>
            <a:xfrm>
              <a:off x="15828364" y="2"/>
              <a:ext cx="2168525" cy="1506855"/>
            </a:xfrm>
            <a:custGeom>
              <a:avLst/>
              <a:gdLst/>
              <a:ahLst/>
              <a:cxnLst/>
              <a:rect l="l" t="t" r="r" b="b"/>
              <a:pathLst>
                <a:path w="2168525" h="1506855">
                  <a:moveTo>
                    <a:pt x="0" y="0"/>
                  </a:moveTo>
                  <a:lnTo>
                    <a:pt x="28475" y="61793"/>
                  </a:lnTo>
                  <a:lnTo>
                    <a:pt x="52560" y="106762"/>
                  </a:lnTo>
                  <a:lnTo>
                    <a:pt x="80162" y="152570"/>
                  </a:lnTo>
                  <a:lnTo>
                    <a:pt x="111696" y="199195"/>
                  </a:lnTo>
                  <a:lnTo>
                    <a:pt x="147580" y="246617"/>
                  </a:lnTo>
                  <a:lnTo>
                    <a:pt x="188230" y="294812"/>
                  </a:lnTo>
                  <a:lnTo>
                    <a:pt x="234062" y="343760"/>
                  </a:lnTo>
                  <a:lnTo>
                    <a:pt x="285493" y="393437"/>
                  </a:lnTo>
                  <a:lnTo>
                    <a:pt x="325671" y="428751"/>
                  </a:lnTo>
                  <a:lnTo>
                    <a:pt x="366401" y="459679"/>
                  </a:lnTo>
                  <a:lnTo>
                    <a:pt x="407598" y="486552"/>
                  </a:lnTo>
                  <a:lnTo>
                    <a:pt x="449180" y="509699"/>
                  </a:lnTo>
                  <a:lnTo>
                    <a:pt x="491063" y="529449"/>
                  </a:lnTo>
                  <a:lnTo>
                    <a:pt x="533163" y="546131"/>
                  </a:lnTo>
                  <a:lnTo>
                    <a:pt x="575398" y="560076"/>
                  </a:lnTo>
                  <a:lnTo>
                    <a:pt x="617683" y="571612"/>
                  </a:lnTo>
                  <a:lnTo>
                    <a:pt x="659936" y="581070"/>
                  </a:lnTo>
                  <a:lnTo>
                    <a:pt x="702073" y="588778"/>
                  </a:lnTo>
                  <a:lnTo>
                    <a:pt x="785664" y="600266"/>
                  </a:lnTo>
                  <a:lnTo>
                    <a:pt x="947785" y="616749"/>
                  </a:lnTo>
                  <a:lnTo>
                    <a:pt x="1024979" y="627017"/>
                  </a:lnTo>
                  <a:lnTo>
                    <a:pt x="1098707" y="642151"/>
                  </a:lnTo>
                  <a:lnTo>
                    <a:pt x="1168300" y="664787"/>
                  </a:lnTo>
                  <a:lnTo>
                    <a:pt x="1233091" y="697562"/>
                  </a:lnTo>
                  <a:lnTo>
                    <a:pt x="1292414" y="743110"/>
                  </a:lnTo>
                  <a:lnTo>
                    <a:pt x="1319816" y="771499"/>
                  </a:lnTo>
                  <a:lnTo>
                    <a:pt x="1362483" y="826563"/>
                  </a:lnTo>
                  <a:lnTo>
                    <a:pt x="1399184" y="886523"/>
                  </a:lnTo>
                  <a:lnTo>
                    <a:pt x="1431614" y="950048"/>
                  </a:lnTo>
                  <a:lnTo>
                    <a:pt x="1520248" y="1148720"/>
                  </a:lnTo>
                  <a:lnTo>
                    <a:pt x="1552561" y="1213210"/>
                  </a:lnTo>
                  <a:lnTo>
                    <a:pt x="1589085" y="1274616"/>
                  </a:lnTo>
                  <a:lnTo>
                    <a:pt x="1631516" y="1331609"/>
                  </a:lnTo>
                  <a:lnTo>
                    <a:pt x="1681551" y="1382859"/>
                  </a:lnTo>
                  <a:lnTo>
                    <a:pt x="1740886" y="1427035"/>
                  </a:lnTo>
                  <a:lnTo>
                    <a:pt x="1774571" y="1446055"/>
                  </a:lnTo>
                  <a:lnTo>
                    <a:pt x="1811217" y="1462808"/>
                  </a:lnTo>
                  <a:lnTo>
                    <a:pt x="1851036" y="1477128"/>
                  </a:lnTo>
                  <a:lnTo>
                    <a:pt x="1894240" y="1488848"/>
                  </a:lnTo>
                  <a:lnTo>
                    <a:pt x="1941042" y="1497803"/>
                  </a:lnTo>
                  <a:lnTo>
                    <a:pt x="1991652" y="1503826"/>
                  </a:lnTo>
                  <a:lnTo>
                    <a:pt x="2046284" y="1506751"/>
                  </a:lnTo>
                  <a:lnTo>
                    <a:pt x="2105149" y="1506411"/>
                  </a:lnTo>
                  <a:lnTo>
                    <a:pt x="2168459" y="1502640"/>
                  </a:lnTo>
                  <a:lnTo>
                    <a:pt x="193471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B4B3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" name="object 5"/>
            <p:cNvSpPr/>
            <p:nvPr/>
          </p:nvSpPr>
          <p:spPr>
            <a:xfrm>
              <a:off x="17629390" y="612416"/>
              <a:ext cx="659130" cy="2893060"/>
            </a:xfrm>
            <a:custGeom>
              <a:avLst/>
              <a:gdLst/>
              <a:ahLst/>
              <a:cxnLst/>
              <a:rect l="l" t="t" r="r" b="b"/>
              <a:pathLst>
                <a:path w="659130" h="2893060">
                  <a:moveTo>
                    <a:pt x="44899" y="0"/>
                  </a:moveTo>
                  <a:lnTo>
                    <a:pt x="34005" y="23532"/>
                  </a:lnTo>
                  <a:lnTo>
                    <a:pt x="13128" y="85020"/>
                  </a:lnTo>
                  <a:lnTo>
                    <a:pt x="0" y="170752"/>
                  </a:lnTo>
                  <a:lnTo>
                    <a:pt x="12347" y="267022"/>
                  </a:lnTo>
                  <a:lnTo>
                    <a:pt x="29333" y="308372"/>
                  </a:lnTo>
                  <a:lnTo>
                    <a:pt x="51542" y="349227"/>
                  </a:lnTo>
                  <a:lnTo>
                    <a:pt x="77393" y="389837"/>
                  </a:lnTo>
                  <a:lnTo>
                    <a:pt x="133696" y="471327"/>
                  </a:lnTo>
                  <a:lnTo>
                    <a:pt x="160984" y="512709"/>
                  </a:lnTo>
                  <a:lnTo>
                    <a:pt x="185587" y="554849"/>
                  </a:lnTo>
                  <a:lnTo>
                    <a:pt x="205925" y="597998"/>
                  </a:lnTo>
                  <a:lnTo>
                    <a:pt x="220415" y="642408"/>
                  </a:lnTo>
                  <a:lnTo>
                    <a:pt x="227476" y="688328"/>
                  </a:lnTo>
                  <a:lnTo>
                    <a:pt x="225526" y="736010"/>
                  </a:lnTo>
                  <a:lnTo>
                    <a:pt x="218807" y="771441"/>
                  </a:lnTo>
                  <a:lnTo>
                    <a:pt x="209311" y="806648"/>
                  </a:lnTo>
                  <a:lnTo>
                    <a:pt x="197652" y="842046"/>
                  </a:lnTo>
                  <a:lnTo>
                    <a:pt x="155868" y="953552"/>
                  </a:lnTo>
                  <a:lnTo>
                    <a:pt x="141724" y="993878"/>
                  </a:lnTo>
                  <a:lnTo>
                    <a:pt x="128498" y="1036476"/>
                  </a:lnTo>
                  <a:lnTo>
                    <a:pt x="116808" y="1081762"/>
                  </a:lnTo>
                  <a:lnTo>
                    <a:pt x="107268" y="1130152"/>
                  </a:lnTo>
                  <a:lnTo>
                    <a:pt x="100496" y="1182062"/>
                  </a:lnTo>
                  <a:lnTo>
                    <a:pt x="97108" y="1237909"/>
                  </a:lnTo>
                  <a:lnTo>
                    <a:pt x="97718" y="1298109"/>
                  </a:lnTo>
                  <a:lnTo>
                    <a:pt x="102944" y="1363076"/>
                  </a:lnTo>
                  <a:lnTo>
                    <a:pt x="113402" y="1433228"/>
                  </a:lnTo>
                  <a:lnTo>
                    <a:pt x="124912" y="1485845"/>
                  </a:lnTo>
                  <a:lnTo>
                    <a:pt x="140518" y="1534222"/>
                  </a:lnTo>
                  <a:lnTo>
                    <a:pt x="159732" y="1578753"/>
                  </a:lnTo>
                  <a:lnTo>
                    <a:pt x="182061" y="1619833"/>
                  </a:lnTo>
                  <a:lnTo>
                    <a:pt x="207015" y="1657853"/>
                  </a:lnTo>
                  <a:lnTo>
                    <a:pt x="234105" y="1693208"/>
                  </a:lnTo>
                  <a:lnTo>
                    <a:pt x="262839" y="1726292"/>
                  </a:lnTo>
                  <a:lnTo>
                    <a:pt x="292727" y="1757499"/>
                  </a:lnTo>
                  <a:lnTo>
                    <a:pt x="323279" y="1787220"/>
                  </a:lnTo>
                  <a:lnTo>
                    <a:pt x="414009" y="1871416"/>
                  </a:lnTo>
                  <a:lnTo>
                    <a:pt x="442310" y="1899137"/>
                  </a:lnTo>
                  <a:lnTo>
                    <a:pt x="468821" y="1927341"/>
                  </a:lnTo>
                  <a:lnTo>
                    <a:pt x="514515" y="1986774"/>
                  </a:lnTo>
                  <a:lnTo>
                    <a:pt x="547167" y="2052866"/>
                  </a:lnTo>
                  <a:lnTo>
                    <a:pt x="562853" y="2128763"/>
                  </a:lnTo>
                  <a:lnTo>
                    <a:pt x="564012" y="2164034"/>
                  </a:lnTo>
                  <a:lnTo>
                    <a:pt x="562297" y="2199417"/>
                  </a:lnTo>
                  <a:lnTo>
                    <a:pt x="558205" y="2234901"/>
                  </a:lnTo>
                  <a:lnTo>
                    <a:pt x="552231" y="2270478"/>
                  </a:lnTo>
                  <a:lnTo>
                    <a:pt x="544871" y="2306140"/>
                  </a:lnTo>
                  <a:lnTo>
                    <a:pt x="511497" y="2449442"/>
                  </a:lnTo>
                  <a:lnTo>
                    <a:pt x="504649" y="2485387"/>
                  </a:lnTo>
                  <a:lnTo>
                    <a:pt x="499392" y="2521362"/>
                  </a:lnTo>
                  <a:lnTo>
                    <a:pt x="496221" y="2557357"/>
                  </a:lnTo>
                  <a:lnTo>
                    <a:pt x="495632" y="2593363"/>
                  </a:lnTo>
                  <a:lnTo>
                    <a:pt x="498122" y="2629372"/>
                  </a:lnTo>
                  <a:lnTo>
                    <a:pt x="514320" y="2701361"/>
                  </a:lnTo>
                  <a:lnTo>
                    <a:pt x="529020" y="2737323"/>
                  </a:lnTo>
                  <a:lnTo>
                    <a:pt x="548783" y="2773251"/>
                  </a:lnTo>
                  <a:lnTo>
                    <a:pt x="574104" y="2809136"/>
                  </a:lnTo>
                  <a:lnTo>
                    <a:pt x="605479" y="2844970"/>
                  </a:lnTo>
                  <a:lnTo>
                    <a:pt x="643404" y="2880742"/>
                  </a:lnTo>
                  <a:lnTo>
                    <a:pt x="658623" y="2892824"/>
                  </a:lnTo>
                  <a:lnTo>
                    <a:pt x="658630" y="329204"/>
                  </a:lnTo>
                  <a:lnTo>
                    <a:pt x="44899" y="0"/>
                  </a:lnTo>
                  <a:close/>
                </a:path>
              </a:pathLst>
            </a:custGeom>
            <a:solidFill>
              <a:srgbClr val="E6D2CA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6" name="object 6"/>
            <p:cNvSpPr/>
            <p:nvPr/>
          </p:nvSpPr>
          <p:spPr>
            <a:xfrm>
              <a:off x="17479703" y="0"/>
              <a:ext cx="808355" cy="2052955"/>
            </a:xfrm>
            <a:custGeom>
              <a:avLst/>
              <a:gdLst/>
              <a:ahLst/>
              <a:cxnLst/>
              <a:rect l="l" t="t" r="r" b="b"/>
              <a:pathLst>
                <a:path w="808355" h="2052955">
                  <a:moveTo>
                    <a:pt x="6472" y="14"/>
                  </a:moveTo>
                  <a:lnTo>
                    <a:pt x="2781" y="33331"/>
                  </a:lnTo>
                  <a:lnTo>
                    <a:pt x="0" y="88299"/>
                  </a:lnTo>
                  <a:lnTo>
                    <a:pt x="667" y="146827"/>
                  </a:lnTo>
                  <a:lnTo>
                    <a:pt x="5285" y="209221"/>
                  </a:lnTo>
                  <a:lnTo>
                    <a:pt x="14355" y="275789"/>
                  </a:lnTo>
                  <a:lnTo>
                    <a:pt x="28376" y="346840"/>
                  </a:lnTo>
                  <a:lnTo>
                    <a:pt x="41889" y="399273"/>
                  </a:lnTo>
                  <a:lnTo>
                    <a:pt x="58860" y="447819"/>
                  </a:lnTo>
                  <a:lnTo>
                    <a:pt x="78932" y="492790"/>
                  </a:lnTo>
                  <a:lnTo>
                    <a:pt x="101747" y="534501"/>
                  </a:lnTo>
                  <a:lnTo>
                    <a:pt x="126945" y="573264"/>
                  </a:lnTo>
                  <a:lnTo>
                    <a:pt x="154169" y="609395"/>
                  </a:lnTo>
                  <a:lnTo>
                    <a:pt x="183061" y="643205"/>
                  </a:lnTo>
                  <a:lnTo>
                    <a:pt x="213262" y="675010"/>
                  </a:lnTo>
                  <a:lnTo>
                    <a:pt x="244415" y="705123"/>
                  </a:lnTo>
                  <a:lnTo>
                    <a:pt x="276160" y="733857"/>
                  </a:lnTo>
                  <a:lnTo>
                    <a:pt x="308141" y="761526"/>
                  </a:lnTo>
                  <a:lnTo>
                    <a:pt x="371375" y="814923"/>
                  </a:lnTo>
                  <a:lnTo>
                    <a:pt x="401911" y="841280"/>
                  </a:lnTo>
                  <a:lnTo>
                    <a:pt x="431250" y="867825"/>
                  </a:lnTo>
                  <a:lnTo>
                    <a:pt x="459033" y="894875"/>
                  </a:lnTo>
                  <a:lnTo>
                    <a:pt x="508498" y="951738"/>
                  </a:lnTo>
                  <a:lnTo>
                    <a:pt x="547442" y="1014378"/>
                  </a:lnTo>
                  <a:lnTo>
                    <a:pt x="572998" y="1085305"/>
                  </a:lnTo>
                  <a:lnTo>
                    <a:pt x="579860" y="1124660"/>
                  </a:lnTo>
                  <a:lnTo>
                    <a:pt x="583097" y="1193851"/>
                  </a:lnTo>
                  <a:lnTo>
                    <a:pt x="581383" y="1228724"/>
                  </a:lnTo>
                  <a:lnTo>
                    <a:pt x="577919" y="1263754"/>
                  </a:lnTo>
                  <a:lnTo>
                    <a:pt x="573055" y="1298919"/>
                  </a:lnTo>
                  <a:lnTo>
                    <a:pt x="567146" y="1334197"/>
                  </a:lnTo>
                  <a:lnTo>
                    <a:pt x="546663" y="1440494"/>
                  </a:lnTo>
                  <a:lnTo>
                    <a:pt x="540092" y="1476009"/>
                  </a:lnTo>
                  <a:lnTo>
                    <a:pt x="534236" y="1511528"/>
                  </a:lnTo>
                  <a:lnTo>
                    <a:pt x="529449" y="1547032"/>
                  </a:lnTo>
                  <a:lnTo>
                    <a:pt x="526082" y="1582497"/>
                  </a:lnTo>
                  <a:lnTo>
                    <a:pt x="524489" y="1617903"/>
                  </a:lnTo>
                  <a:lnTo>
                    <a:pt x="525020" y="1653227"/>
                  </a:lnTo>
                  <a:lnTo>
                    <a:pt x="533869" y="1723545"/>
                  </a:lnTo>
                  <a:lnTo>
                    <a:pt x="555449" y="1793277"/>
                  </a:lnTo>
                  <a:lnTo>
                    <a:pt x="571893" y="1827871"/>
                  </a:lnTo>
                  <a:lnTo>
                    <a:pt x="592578" y="1862252"/>
                  </a:lnTo>
                  <a:lnTo>
                    <a:pt x="617854" y="1896402"/>
                  </a:lnTo>
                  <a:lnTo>
                    <a:pt x="648076" y="1930297"/>
                  </a:lnTo>
                  <a:lnTo>
                    <a:pt x="683594" y="1963916"/>
                  </a:lnTo>
                  <a:lnTo>
                    <a:pt x="724762" y="1997237"/>
                  </a:lnTo>
                  <a:lnTo>
                    <a:pt x="771932" y="2030239"/>
                  </a:lnTo>
                  <a:lnTo>
                    <a:pt x="808295" y="2052429"/>
                  </a:lnTo>
                  <a:lnTo>
                    <a:pt x="808296" y="0"/>
                  </a:lnTo>
                  <a:lnTo>
                    <a:pt x="6472" y="14"/>
                  </a:lnTo>
                  <a:close/>
                </a:path>
              </a:pathLst>
            </a:custGeom>
            <a:solidFill>
              <a:srgbClr val="B3A7A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-26" y="2241550"/>
            <a:ext cx="4978823" cy="4616873"/>
            <a:chOff x="-39" y="3362325"/>
            <a:chExt cx="7468234" cy="6925309"/>
          </a:xfrm>
        </p:grpSpPr>
        <p:sp>
          <p:nvSpPr>
            <p:cNvPr id="8" name="object 8"/>
            <p:cNvSpPr/>
            <p:nvPr/>
          </p:nvSpPr>
          <p:spPr>
            <a:xfrm>
              <a:off x="204762" y="7989057"/>
              <a:ext cx="2939415" cy="2298065"/>
            </a:xfrm>
            <a:custGeom>
              <a:avLst/>
              <a:gdLst/>
              <a:ahLst/>
              <a:cxnLst/>
              <a:rect l="l" t="t" r="r" b="b"/>
              <a:pathLst>
                <a:path w="2939415" h="2298065">
                  <a:moveTo>
                    <a:pt x="2938962" y="2297944"/>
                  </a:moveTo>
                  <a:lnTo>
                    <a:pt x="2902533" y="2245264"/>
                  </a:lnTo>
                  <a:lnTo>
                    <a:pt x="2863097" y="2192019"/>
                  </a:lnTo>
                  <a:lnTo>
                    <a:pt x="2820326" y="2137942"/>
                  </a:lnTo>
                  <a:lnTo>
                    <a:pt x="2737530" y="2041829"/>
                  </a:lnTo>
                  <a:lnTo>
                    <a:pt x="2700293" y="2003529"/>
                  </a:lnTo>
                  <a:lnTo>
                    <a:pt x="2662399" y="1967989"/>
                  </a:lnTo>
                  <a:lnTo>
                    <a:pt x="2623898" y="1935073"/>
                  </a:lnTo>
                  <a:lnTo>
                    <a:pt x="2584839" y="1904648"/>
                  </a:lnTo>
                  <a:lnTo>
                    <a:pt x="2545275" y="1876579"/>
                  </a:lnTo>
                  <a:lnTo>
                    <a:pt x="2505254" y="1850733"/>
                  </a:lnTo>
                  <a:lnTo>
                    <a:pt x="2464828" y="1826974"/>
                  </a:lnTo>
                  <a:lnTo>
                    <a:pt x="2424047" y="1805170"/>
                  </a:lnTo>
                  <a:lnTo>
                    <a:pt x="2341622" y="1766886"/>
                  </a:lnTo>
                  <a:lnTo>
                    <a:pt x="2258383" y="1734807"/>
                  </a:lnTo>
                  <a:lnTo>
                    <a:pt x="2174732" y="1707860"/>
                  </a:lnTo>
                  <a:lnTo>
                    <a:pt x="2049368" y="1674715"/>
                  </a:lnTo>
                  <a:lnTo>
                    <a:pt x="1725343" y="1603420"/>
                  </a:lnTo>
                  <a:lnTo>
                    <a:pt x="1611573" y="1572763"/>
                  </a:lnTo>
                  <a:lnTo>
                    <a:pt x="1539165" y="1548230"/>
                  </a:lnTo>
                  <a:lnTo>
                    <a:pt x="1469978" y="1519168"/>
                  </a:lnTo>
                  <a:lnTo>
                    <a:pt x="1404416" y="1484504"/>
                  </a:lnTo>
                  <a:lnTo>
                    <a:pt x="1342884" y="1443164"/>
                  </a:lnTo>
                  <a:lnTo>
                    <a:pt x="1285783" y="1394076"/>
                  </a:lnTo>
                  <a:lnTo>
                    <a:pt x="1259021" y="1366290"/>
                  </a:lnTo>
                  <a:lnTo>
                    <a:pt x="1233519" y="1336165"/>
                  </a:lnTo>
                  <a:lnTo>
                    <a:pt x="1209326" y="1303565"/>
                  </a:lnTo>
                  <a:lnTo>
                    <a:pt x="1171561" y="1244704"/>
                  </a:lnTo>
                  <a:lnTo>
                    <a:pt x="1138339" y="1182910"/>
                  </a:lnTo>
                  <a:lnTo>
                    <a:pt x="1108921" y="1118638"/>
                  </a:lnTo>
                  <a:lnTo>
                    <a:pt x="1070315" y="1018581"/>
                  </a:lnTo>
                  <a:lnTo>
                    <a:pt x="935155" y="603577"/>
                  </a:lnTo>
                  <a:lnTo>
                    <a:pt x="893740" y="503813"/>
                  </a:lnTo>
                  <a:lnTo>
                    <a:pt x="861826" y="439802"/>
                  </a:lnTo>
                  <a:lnTo>
                    <a:pt x="825607" y="378321"/>
                  </a:lnTo>
                  <a:lnTo>
                    <a:pt x="784346" y="319824"/>
                  </a:lnTo>
                  <a:lnTo>
                    <a:pt x="737308" y="264767"/>
                  </a:lnTo>
                  <a:lnTo>
                    <a:pt x="683753" y="213606"/>
                  </a:lnTo>
                  <a:lnTo>
                    <a:pt x="622946" y="166795"/>
                  </a:lnTo>
                  <a:lnTo>
                    <a:pt x="589592" y="145163"/>
                  </a:lnTo>
                  <a:lnTo>
                    <a:pt x="554149" y="124789"/>
                  </a:lnTo>
                  <a:lnTo>
                    <a:pt x="516523" y="105731"/>
                  </a:lnTo>
                  <a:lnTo>
                    <a:pt x="476624" y="88044"/>
                  </a:lnTo>
                  <a:lnTo>
                    <a:pt x="434359" y="71787"/>
                  </a:lnTo>
                  <a:lnTo>
                    <a:pt x="389635" y="57016"/>
                  </a:lnTo>
                  <a:lnTo>
                    <a:pt x="342361" y="43787"/>
                  </a:lnTo>
                  <a:lnTo>
                    <a:pt x="292445" y="32158"/>
                  </a:lnTo>
                  <a:lnTo>
                    <a:pt x="239794" y="22185"/>
                  </a:lnTo>
                  <a:lnTo>
                    <a:pt x="184316" y="13927"/>
                  </a:lnTo>
                  <a:lnTo>
                    <a:pt x="125919" y="7438"/>
                  </a:lnTo>
                  <a:lnTo>
                    <a:pt x="64511" y="2777"/>
                  </a:lnTo>
                  <a:lnTo>
                    <a:pt x="0" y="0"/>
                  </a:lnTo>
                  <a:lnTo>
                    <a:pt x="97922" y="2297940"/>
                  </a:lnTo>
                  <a:lnTo>
                    <a:pt x="2938962" y="2297944"/>
                  </a:lnTo>
                  <a:close/>
                </a:path>
              </a:pathLst>
            </a:custGeom>
            <a:solidFill>
              <a:srgbClr val="E2E0D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" name="object 9"/>
            <p:cNvSpPr/>
            <p:nvPr/>
          </p:nvSpPr>
          <p:spPr>
            <a:xfrm>
              <a:off x="269409" y="8717400"/>
              <a:ext cx="2202180" cy="1569720"/>
            </a:xfrm>
            <a:custGeom>
              <a:avLst/>
              <a:gdLst/>
              <a:ahLst/>
              <a:cxnLst/>
              <a:rect l="l" t="t" r="r" b="b"/>
              <a:pathLst>
                <a:path w="2202180" h="1569720">
                  <a:moveTo>
                    <a:pt x="2202001" y="1569599"/>
                  </a:moveTo>
                  <a:lnTo>
                    <a:pt x="2170729" y="1514013"/>
                  </a:lnTo>
                  <a:lnTo>
                    <a:pt x="2139487" y="1465182"/>
                  </a:lnTo>
                  <a:lnTo>
                    <a:pt x="2103981" y="1415425"/>
                  </a:lnTo>
                  <a:lnTo>
                    <a:pt x="2063826" y="1364749"/>
                  </a:lnTo>
                  <a:lnTo>
                    <a:pt x="2018638" y="1313161"/>
                  </a:lnTo>
                  <a:lnTo>
                    <a:pt x="1968032" y="1260665"/>
                  </a:lnTo>
                  <a:lnTo>
                    <a:pt x="1927994" y="1222678"/>
                  </a:lnTo>
                  <a:lnTo>
                    <a:pt x="1887244" y="1189038"/>
                  </a:lnTo>
                  <a:lnTo>
                    <a:pt x="1845875" y="1159434"/>
                  </a:lnTo>
                  <a:lnTo>
                    <a:pt x="1803977" y="1133552"/>
                  </a:lnTo>
                  <a:lnTo>
                    <a:pt x="1761642" y="1111079"/>
                  </a:lnTo>
                  <a:lnTo>
                    <a:pt x="1718962" y="1091704"/>
                  </a:lnTo>
                  <a:lnTo>
                    <a:pt x="1676028" y="1075113"/>
                  </a:lnTo>
                  <a:lnTo>
                    <a:pt x="1632932" y="1060993"/>
                  </a:lnTo>
                  <a:lnTo>
                    <a:pt x="1589765" y="1049032"/>
                  </a:lnTo>
                  <a:lnTo>
                    <a:pt x="1546618" y="1038918"/>
                  </a:lnTo>
                  <a:lnTo>
                    <a:pt x="1460754" y="1022976"/>
                  </a:lnTo>
                  <a:lnTo>
                    <a:pt x="1252864" y="993539"/>
                  </a:lnTo>
                  <a:lnTo>
                    <a:pt x="1174338" y="979365"/>
                  </a:lnTo>
                  <a:lnTo>
                    <a:pt x="1136433" y="970513"/>
                  </a:lnTo>
                  <a:lnTo>
                    <a:pt x="1099556" y="960067"/>
                  </a:lnTo>
                  <a:lnTo>
                    <a:pt x="1029251" y="933143"/>
                  </a:lnTo>
                  <a:lnTo>
                    <a:pt x="964155" y="896092"/>
                  </a:lnTo>
                  <a:lnTo>
                    <a:pt x="933789" y="872987"/>
                  </a:lnTo>
                  <a:lnTo>
                    <a:pt x="905000" y="846412"/>
                  </a:lnTo>
                  <a:lnTo>
                    <a:pt x="877879" y="816055"/>
                  </a:lnTo>
                  <a:lnTo>
                    <a:pt x="836889" y="759371"/>
                  </a:lnTo>
                  <a:lnTo>
                    <a:pt x="801793" y="698207"/>
                  </a:lnTo>
                  <a:lnTo>
                    <a:pt x="756820" y="600515"/>
                  </a:lnTo>
                  <a:lnTo>
                    <a:pt x="675365" y="397615"/>
                  </a:lnTo>
                  <a:lnTo>
                    <a:pt x="645061" y="331870"/>
                  </a:lnTo>
                  <a:lnTo>
                    <a:pt x="610605" y="268941"/>
                  </a:lnTo>
                  <a:lnTo>
                    <a:pt x="570451" y="209949"/>
                  </a:lnTo>
                  <a:lnTo>
                    <a:pt x="523054" y="156018"/>
                  </a:lnTo>
                  <a:lnTo>
                    <a:pt x="466868" y="108268"/>
                  </a:lnTo>
                  <a:lnTo>
                    <a:pt x="434996" y="87063"/>
                  </a:lnTo>
                  <a:lnTo>
                    <a:pt x="400346" y="67824"/>
                  </a:lnTo>
                  <a:lnTo>
                    <a:pt x="362727" y="50692"/>
                  </a:lnTo>
                  <a:lnTo>
                    <a:pt x="321945" y="35807"/>
                  </a:lnTo>
                  <a:lnTo>
                    <a:pt x="277806" y="23309"/>
                  </a:lnTo>
                  <a:lnTo>
                    <a:pt x="230117" y="13340"/>
                  </a:lnTo>
                  <a:lnTo>
                    <a:pt x="178685" y="6038"/>
                  </a:lnTo>
                  <a:lnTo>
                    <a:pt x="123317" y="1544"/>
                  </a:lnTo>
                  <a:lnTo>
                    <a:pt x="63819" y="0"/>
                  </a:lnTo>
                  <a:lnTo>
                    <a:pt x="0" y="1544"/>
                  </a:lnTo>
                  <a:lnTo>
                    <a:pt x="185089" y="1569597"/>
                  </a:lnTo>
                  <a:lnTo>
                    <a:pt x="2202001" y="1569599"/>
                  </a:lnTo>
                  <a:close/>
                </a:path>
              </a:pathLst>
            </a:custGeom>
            <a:solidFill>
              <a:srgbClr val="D1B4B3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-39" y="6536803"/>
              <a:ext cx="634365" cy="3146425"/>
            </a:xfrm>
            <a:custGeom>
              <a:avLst/>
              <a:gdLst/>
              <a:ahLst/>
              <a:cxnLst/>
              <a:rect l="l" t="t" r="r" b="b"/>
              <a:pathLst>
                <a:path w="634365" h="3146425">
                  <a:moveTo>
                    <a:pt x="579058" y="3145992"/>
                  </a:moveTo>
                  <a:lnTo>
                    <a:pt x="591622" y="3121280"/>
                  </a:lnTo>
                  <a:lnTo>
                    <a:pt x="616346" y="3056412"/>
                  </a:lnTo>
                  <a:lnTo>
                    <a:pt x="633746" y="2965338"/>
                  </a:lnTo>
                  <a:lnTo>
                    <a:pt x="624342" y="2862001"/>
                  </a:lnTo>
                  <a:lnTo>
                    <a:pt x="609436" y="2820877"/>
                  </a:lnTo>
                  <a:lnTo>
                    <a:pt x="589706" y="2780040"/>
                  </a:lnTo>
                  <a:lnTo>
                    <a:pt x="566460" y="2739330"/>
                  </a:lnTo>
                  <a:lnTo>
                    <a:pt x="488719" y="2616383"/>
                  </a:lnTo>
                  <a:lnTo>
                    <a:pt x="464501" y="2574601"/>
                  </a:lnTo>
                  <a:lnTo>
                    <a:pt x="443313" y="2532154"/>
                  </a:lnTo>
                  <a:lnTo>
                    <a:pt x="426465" y="2488885"/>
                  </a:lnTo>
                  <a:lnTo>
                    <a:pt x="415264" y="2444635"/>
                  </a:lnTo>
                  <a:lnTo>
                    <a:pt x="411021" y="2399245"/>
                  </a:lnTo>
                  <a:lnTo>
                    <a:pt x="415044" y="2352559"/>
                  </a:lnTo>
                  <a:lnTo>
                    <a:pt x="422988" y="2317305"/>
                  </a:lnTo>
                  <a:lnTo>
                    <a:pt x="433567" y="2282384"/>
                  </a:lnTo>
                  <a:lnTo>
                    <a:pt x="446253" y="2247409"/>
                  </a:lnTo>
                  <a:lnTo>
                    <a:pt x="507489" y="2099248"/>
                  </a:lnTo>
                  <a:lnTo>
                    <a:pt x="522777" y="2058211"/>
                  </a:lnTo>
                  <a:lnTo>
                    <a:pt x="536999" y="2014803"/>
                  </a:lnTo>
                  <a:lnTo>
                    <a:pt x="549625" y="1968637"/>
                  </a:lnTo>
                  <a:lnTo>
                    <a:pt x="560128" y="1919328"/>
                  </a:lnTo>
                  <a:lnTo>
                    <a:pt x="567977" y="1866488"/>
                  </a:lnTo>
                  <a:lnTo>
                    <a:pt x="572645" y="1809732"/>
                  </a:lnTo>
                  <a:lnTo>
                    <a:pt x="573602" y="1748674"/>
                  </a:lnTo>
                  <a:lnTo>
                    <a:pt x="570320" y="1682927"/>
                  </a:lnTo>
                  <a:lnTo>
                    <a:pt x="562269" y="1612104"/>
                  </a:lnTo>
                  <a:lnTo>
                    <a:pt x="552637" y="1558034"/>
                  </a:lnTo>
                  <a:lnTo>
                    <a:pt x="538860" y="1507943"/>
                  </a:lnTo>
                  <a:lnTo>
                    <a:pt x="521405" y="1461484"/>
                  </a:lnTo>
                  <a:lnTo>
                    <a:pt x="500737" y="1418311"/>
                  </a:lnTo>
                  <a:lnTo>
                    <a:pt x="477323" y="1378078"/>
                  </a:lnTo>
                  <a:lnTo>
                    <a:pt x="451628" y="1340437"/>
                  </a:lnTo>
                  <a:lnTo>
                    <a:pt x="424119" y="1305043"/>
                  </a:lnTo>
                  <a:lnTo>
                    <a:pt x="395261" y="1271549"/>
                  </a:lnTo>
                  <a:lnTo>
                    <a:pt x="365521" y="1239607"/>
                  </a:lnTo>
                  <a:lnTo>
                    <a:pt x="247058" y="1120443"/>
                  </a:lnTo>
                  <a:lnTo>
                    <a:pt x="219897" y="1091070"/>
                  </a:lnTo>
                  <a:lnTo>
                    <a:pt x="194650" y="1061170"/>
                  </a:lnTo>
                  <a:lnTo>
                    <a:pt x="171783" y="1030399"/>
                  </a:lnTo>
                  <a:lnTo>
                    <a:pt x="135054" y="964851"/>
                  </a:lnTo>
                  <a:lnTo>
                    <a:pt x="113438" y="891655"/>
                  </a:lnTo>
                  <a:lnTo>
                    <a:pt x="109462" y="851322"/>
                  </a:lnTo>
                  <a:lnTo>
                    <a:pt x="109480" y="816613"/>
                  </a:lnTo>
                  <a:lnTo>
                    <a:pt x="117017" y="747174"/>
                  </a:lnTo>
                  <a:lnTo>
                    <a:pt x="131802" y="677659"/>
                  </a:lnTo>
                  <a:lnTo>
                    <a:pt x="178804" y="503129"/>
                  </a:lnTo>
                  <a:lnTo>
                    <a:pt x="186622" y="468034"/>
                  </a:lnTo>
                  <a:lnTo>
                    <a:pt x="192949" y="432859"/>
                  </a:lnTo>
                  <a:lnTo>
                    <a:pt x="197372" y="397595"/>
                  </a:lnTo>
                  <a:lnTo>
                    <a:pt x="199478" y="362235"/>
                  </a:lnTo>
                  <a:lnTo>
                    <a:pt x="198854" y="326771"/>
                  </a:lnTo>
                  <a:lnTo>
                    <a:pt x="187767" y="255501"/>
                  </a:lnTo>
                  <a:lnTo>
                    <a:pt x="160806" y="183724"/>
                  </a:lnTo>
                  <a:lnTo>
                    <a:pt x="140341" y="147625"/>
                  </a:lnTo>
                  <a:lnTo>
                    <a:pt x="114669" y="111377"/>
                  </a:lnTo>
                  <a:lnTo>
                    <a:pt x="83376" y="74971"/>
                  </a:lnTo>
                  <a:lnTo>
                    <a:pt x="46051" y="38400"/>
                  </a:lnTo>
                  <a:lnTo>
                    <a:pt x="10" y="0"/>
                  </a:lnTo>
                  <a:lnTo>
                    <a:pt x="0" y="2807343"/>
                  </a:lnTo>
                  <a:lnTo>
                    <a:pt x="579058" y="3145992"/>
                  </a:lnTo>
                  <a:close/>
                </a:path>
              </a:pathLst>
            </a:custGeom>
            <a:solidFill>
              <a:srgbClr val="E6D2CA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-18" y="8133322"/>
              <a:ext cx="767715" cy="2153920"/>
            </a:xfrm>
            <a:custGeom>
              <a:avLst/>
              <a:gdLst/>
              <a:ahLst/>
              <a:cxnLst/>
              <a:rect l="l" t="t" r="r" b="b"/>
              <a:pathLst>
                <a:path w="767715" h="2153920">
                  <a:moveTo>
                    <a:pt x="763317" y="2153687"/>
                  </a:moveTo>
                  <a:lnTo>
                    <a:pt x="764277" y="2145226"/>
                  </a:lnTo>
                  <a:lnTo>
                    <a:pt x="767430" y="2091154"/>
                  </a:lnTo>
                  <a:lnTo>
                    <a:pt x="767569" y="2033813"/>
                  </a:lnTo>
                  <a:lnTo>
                    <a:pt x="764319" y="1972951"/>
                  </a:lnTo>
                  <a:lnTo>
                    <a:pt x="757306" y="1908320"/>
                  </a:lnTo>
                  <a:lnTo>
                    <a:pt x="746154" y="1839671"/>
                  </a:lnTo>
                  <a:lnTo>
                    <a:pt x="734917" y="1787495"/>
                  </a:lnTo>
                  <a:lnTo>
                    <a:pt x="720397" y="1738741"/>
                  </a:lnTo>
                  <a:lnTo>
                    <a:pt x="702901" y="1693159"/>
                  </a:lnTo>
                  <a:lnTo>
                    <a:pt x="682736" y="1650500"/>
                  </a:lnTo>
                  <a:lnTo>
                    <a:pt x="660211" y="1610512"/>
                  </a:lnTo>
                  <a:lnTo>
                    <a:pt x="635632" y="1572947"/>
                  </a:lnTo>
                  <a:lnTo>
                    <a:pt x="609308" y="1537554"/>
                  </a:lnTo>
                  <a:lnTo>
                    <a:pt x="581546" y="1504083"/>
                  </a:lnTo>
                  <a:lnTo>
                    <a:pt x="552653" y="1472285"/>
                  </a:lnTo>
                  <a:lnTo>
                    <a:pt x="522937" y="1441910"/>
                  </a:lnTo>
                  <a:lnTo>
                    <a:pt x="492705" y="1412706"/>
                  </a:lnTo>
                  <a:lnTo>
                    <a:pt x="462266" y="1384425"/>
                  </a:lnTo>
                  <a:lnTo>
                    <a:pt x="431927" y="1356817"/>
                  </a:lnTo>
                  <a:lnTo>
                    <a:pt x="401995" y="1329632"/>
                  </a:lnTo>
                  <a:lnTo>
                    <a:pt x="372778" y="1302619"/>
                  </a:lnTo>
                  <a:lnTo>
                    <a:pt x="344584" y="1275529"/>
                  </a:lnTo>
                  <a:lnTo>
                    <a:pt x="317719" y="1248111"/>
                  </a:lnTo>
                  <a:lnTo>
                    <a:pt x="269211" y="1191295"/>
                  </a:lnTo>
                  <a:lnTo>
                    <a:pt x="229713" y="1130171"/>
                  </a:lnTo>
                  <a:lnTo>
                    <a:pt x="201687" y="1062738"/>
                  </a:lnTo>
                  <a:lnTo>
                    <a:pt x="187594" y="986998"/>
                  </a:lnTo>
                  <a:lnTo>
                    <a:pt x="185923" y="951356"/>
                  </a:lnTo>
                  <a:lnTo>
                    <a:pt x="186711" y="915605"/>
                  </a:lnTo>
                  <a:lnTo>
                    <a:pt x="194313" y="843810"/>
                  </a:lnTo>
                  <a:lnTo>
                    <a:pt x="207694" y="771679"/>
                  </a:lnTo>
                  <a:lnTo>
                    <a:pt x="240963" y="626674"/>
                  </a:lnTo>
                  <a:lnTo>
                    <a:pt x="248662" y="590316"/>
                  </a:lnTo>
                  <a:lnTo>
                    <a:pt x="255438" y="553932"/>
                  </a:lnTo>
                  <a:lnTo>
                    <a:pt x="260951" y="517530"/>
                  </a:lnTo>
                  <a:lnTo>
                    <a:pt x="264864" y="481118"/>
                  </a:lnTo>
                  <a:lnTo>
                    <a:pt x="266838" y="444706"/>
                  </a:lnTo>
                  <a:lnTo>
                    <a:pt x="266536" y="408300"/>
                  </a:lnTo>
                  <a:lnTo>
                    <a:pt x="257745" y="335543"/>
                  </a:lnTo>
                  <a:lnTo>
                    <a:pt x="235786" y="262913"/>
                  </a:lnTo>
                  <a:lnTo>
                    <a:pt x="219022" y="226666"/>
                  </a:lnTo>
                  <a:lnTo>
                    <a:pt x="197951" y="190476"/>
                  </a:lnTo>
                  <a:lnTo>
                    <a:pt x="172235" y="154351"/>
                  </a:lnTo>
                  <a:lnTo>
                    <a:pt x="141535" y="118299"/>
                  </a:lnTo>
                  <a:lnTo>
                    <a:pt x="105512" y="82328"/>
                  </a:lnTo>
                  <a:lnTo>
                    <a:pt x="63830" y="46448"/>
                  </a:lnTo>
                  <a:lnTo>
                    <a:pt x="16148" y="10665"/>
                  </a:lnTo>
                  <a:lnTo>
                    <a:pt x="0" y="0"/>
                  </a:lnTo>
                  <a:lnTo>
                    <a:pt x="19" y="2153676"/>
                  </a:lnTo>
                  <a:lnTo>
                    <a:pt x="763317" y="2153687"/>
                  </a:lnTo>
                  <a:close/>
                </a:path>
              </a:pathLst>
            </a:custGeom>
            <a:solidFill>
              <a:srgbClr val="B3A7A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219199" y="3362325"/>
              <a:ext cx="6248400" cy="5086350"/>
            </a:xfrm>
            <a:custGeom>
              <a:avLst/>
              <a:gdLst/>
              <a:ahLst/>
              <a:cxnLst/>
              <a:rect l="l" t="t" r="r" b="b"/>
              <a:pathLst>
                <a:path w="6248400" h="5086350">
                  <a:moveTo>
                    <a:pt x="6126099" y="0"/>
                  </a:moveTo>
                  <a:lnTo>
                    <a:pt x="122300" y="0"/>
                  </a:lnTo>
                  <a:lnTo>
                    <a:pt x="98357" y="2363"/>
                  </a:lnTo>
                  <a:lnTo>
                    <a:pt x="54476" y="20520"/>
                  </a:lnTo>
                  <a:lnTo>
                    <a:pt x="20552" y="54397"/>
                  </a:lnTo>
                  <a:lnTo>
                    <a:pt x="2372" y="98232"/>
                  </a:lnTo>
                  <a:lnTo>
                    <a:pt x="0" y="122174"/>
                  </a:lnTo>
                  <a:lnTo>
                    <a:pt x="0" y="4964176"/>
                  </a:lnTo>
                  <a:lnTo>
                    <a:pt x="9312" y="5010927"/>
                  </a:lnTo>
                  <a:lnTo>
                    <a:pt x="35826" y="5050536"/>
                  </a:lnTo>
                  <a:lnTo>
                    <a:pt x="75534" y="5077063"/>
                  </a:lnTo>
                  <a:lnTo>
                    <a:pt x="122300" y="5086350"/>
                  </a:lnTo>
                  <a:lnTo>
                    <a:pt x="6126099" y="5086350"/>
                  </a:lnTo>
                  <a:lnTo>
                    <a:pt x="6172866" y="5077063"/>
                  </a:lnTo>
                  <a:lnTo>
                    <a:pt x="6212585" y="5050536"/>
                  </a:lnTo>
                  <a:lnTo>
                    <a:pt x="6239113" y="5010927"/>
                  </a:lnTo>
                  <a:lnTo>
                    <a:pt x="6248400" y="4964176"/>
                  </a:lnTo>
                  <a:lnTo>
                    <a:pt x="6248400" y="122174"/>
                  </a:lnTo>
                  <a:lnTo>
                    <a:pt x="6238791" y="74634"/>
                  </a:lnTo>
                  <a:lnTo>
                    <a:pt x="6212586" y="35798"/>
                  </a:lnTo>
                  <a:lnTo>
                    <a:pt x="6173712" y="9606"/>
                  </a:lnTo>
                  <a:lnTo>
                    <a:pt x="6126099" y="0"/>
                  </a:lnTo>
                  <a:close/>
                </a:path>
              </a:pathLst>
            </a:custGeom>
            <a:solidFill>
              <a:srgbClr val="FFFFFF">
                <a:alpha val="87841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120394" y="2614719"/>
            <a:ext cx="3578860" cy="99386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467" marR="3387" algn="just">
              <a:lnSpc>
                <a:spcPct val="99900"/>
              </a:lnSpc>
              <a:spcBef>
                <a:spcPts val="70"/>
              </a:spcBef>
            </a:pPr>
            <a:r>
              <a:rPr sz="1600" b="1" dirty="0">
                <a:solidFill>
                  <a:srgbClr val="050507"/>
                </a:solidFill>
                <a:latin typeface="Times New Roman"/>
                <a:cs typeface="Times New Roman"/>
              </a:rPr>
              <a:t>Only</a:t>
            </a:r>
            <a:r>
              <a:rPr sz="1600" b="1" spc="39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50507"/>
                </a:solidFill>
                <a:latin typeface="Times New Roman"/>
                <a:cs typeface="Times New Roman"/>
              </a:rPr>
              <a:t>ChatGPT</a:t>
            </a:r>
            <a:r>
              <a:rPr sz="1600" b="1" spc="39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50507"/>
                </a:solidFill>
                <a:latin typeface="Times New Roman"/>
                <a:cs typeface="Times New Roman"/>
              </a:rPr>
              <a:t>Tested:</a:t>
            </a:r>
            <a:r>
              <a:rPr sz="1600" b="1" spc="7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The</a:t>
            </a:r>
            <a:r>
              <a:rPr sz="1600" spc="39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study</a:t>
            </a:r>
            <a:r>
              <a:rPr sz="1600" spc="13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spc="-13" dirty="0">
                <a:solidFill>
                  <a:srgbClr val="050507"/>
                </a:solidFill>
                <a:latin typeface="Times New Roman"/>
                <a:cs typeface="Times New Roman"/>
              </a:rPr>
              <a:t>only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tested</a:t>
            </a:r>
            <a:r>
              <a:rPr sz="1600" spc="3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ChatGPT</a:t>
            </a:r>
            <a:r>
              <a:rPr sz="1600" spc="7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and</a:t>
            </a:r>
            <a:r>
              <a:rPr sz="1600" spc="17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did</a:t>
            </a:r>
            <a:r>
              <a:rPr sz="1600" spc="10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not</a:t>
            </a:r>
            <a:r>
              <a:rPr sz="1600" spc="13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cover</a:t>
            </a:r>
            <a:r>
              <a:rPr sz="1600" spc="20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other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large</a:t>
            </a:r>
            <a:r>
              <a:rPr sz="1600" spc="153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language</a:t>
            </a:r>
            <a:r>
              <a:rPr sz="1600" spc="153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models</a:t>
            </a:r>
            <a:r>
              <a:rPr sz="1600" spc="147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(LLMs),</a:t>
            </a:r>
            <a:r>
              <a:rPr sz="1600" spc="160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so</a:t>
            </a:r>
            <a:r>
              <a:rPr sz="1600" spc="136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spc="-17" dirty="0">
                <a:solidFill>
                  <a:srgbClr val="050507"/>
                </a:solidFill>
                <a:latin typeface="Times New Roman"/>
                <a:cs typeface="Times New Roman"/>
              </a:rPr>
              <a:t>the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results</a:t>
            </a:r>
            <a:r>
              <a:rPr sz="1600" spc="-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may</a:t>
            </a:r>
            <a:r>
              <a:rPr sz="1600" spc="-1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not</a:t>
            </a:r>
            <a:r>
              <a:rPr sz="1600" spc="-1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be</a:t>
            </a:r>
            <a:r>
              <a:rPr sz="1600" spc="-1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generalizable.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0394" y="3835188"/>
            <a:ext cx="2893060" cy="49586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lnSpc>
                <a:spcPts val="1910"/>
              </a:lnSpc>
              <a:spcBef>
                <a:spcPts val="67"/>
              </a:spcBef>
              <a:tabLst>
                <a:tab pos="1709929" algn="l"/>
              </a:tabLst>
            </a:pPr>
            <a:r>
              <a:rPr sz="16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Single-Decision</a:t>
            </a:r>
            <a:r>
              <a:rPr sz="1600" b="1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Experiments:</a:t>
            </a:r>
            <a:endParaRPr sz="1600">
              <a:latin typeface="Times New Roman"/>
              <a:cs typeface="Times New Roman"/>
            </a:endParaRPr>
          </a:p>
          <a:p>
            <a:pPr marL="8467">
              <a:lnSpc>
                <a:spcPts val="1910"/>
              </a:lnSpc>
              <a:tabLst>
                <a:tab pos="1199786" algn="l"/>
                <a:tab pos="1794176" algn="l"/>
                <a:tab pos="2715396" algn="l"/>
              </a:tabLst>
            </a:pP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experiments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13" dirty="0">
                <a:solidFill>
                  <a:srgbClr val="050507"/>
                </a:solidFill>
                <a:latin typeface="Times New Roman"/>
                <a:cs typeface="Times New Roman"/>
              </a:rPr>
              <a:t>were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designed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17" dirty="0">
                <a:solidFill>
                  <a:srgbClr val="050507"/>
                </a:solidFill>
                <a:latin typeface="Times New Roman"/>
                <a:cs typeface="Times New Roman"/>
              </a:rPr>
              <a:t>as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96503" y="3835188"/>
            <a:ext cx="505037" cy="506122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8467" marR="3387" indent="169342">
              <a:lnSpc>
                <a:spcPts val="1900"/>
              </a:lnSpc>
              <a:spcBef>
                <a:spcPts val="147"/>
              </a:spcBef>
            </a:pPr>
            <a:r>
              <a:rPr sz="1600" spc="-17" dirty="0">
                <a:solidFill>
                  <a:srgbClr val="050507"/>
                </a:solidFill>
                <a:latin typeface="Times New Roman"/>
                <a:cs typeface="Times New Roman"/>
              </a:rPr>
              <a:t>The 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single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0394" y="4324561"/>
            <a:ext cx="3580977" cy="506122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8467" marR="3387">
              <a:lnSpc>
                <a:spcPts val="1900"/>
              </a:lnSpc>
              <a:spcBef>
                <a:spcPts val="147"/>
              </a:spcBef>
              <a:tabLst>
                <a:tab pos="860680" algn="l"/>
                <a:tab pos="1085904" algn="l"/>
                <a:tab pos="1250166" algn="l"/>
                <a:tab pos="1386062" algn="l"/>
                <a:tab pos="1606207" algn="l"/>
                <a:tab pos="1961825" algn="l"/>
                <a:tab pos="2215837" algn="l"/>
                <a:tab pos="2746723" algn="l"/>
              </a:tabLst>
            </a:pP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decisions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17" dirty="0">
                <a:solidFill>
                  <a:srgbClr val="050507"/>
                </a:solidFill>
                <a:latin typeface="Times New Roman"/>
                <a:cs typeface="Times New Roman"/>
              </a:rPr>
              <a:t>and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17" dirty="0">
                <a:solidFill>
                  <a:srgbClr val="050507"/>
                </a:solidFill>
                <a:latin typeface="Times New Roman"/>
                <a:cs typeface="Times New Roman"/>
              </a:rPr>
              <a:t>did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17" dirty="0">
                <a:solidFill>
                  <a:srgbClr val="050507"/>
                </a:solidFill>
                <a:latin typeface="Times New Roman"/>
                <a:cs typeface="Times New Roman"/>
              </a:rPr>
              <a:t>not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consider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multi-</a:t>
            </a:r>
            <a:r>
              <a:rPr sz="1600" spc="-13" dirty="0">
                <a:solidFill>
                  <a:srgbClr val="050507"/>
                </a:solidFill>
                <a:latin typeface="Times New Roman"/>
                <a:cs typeface="Times New Roman"/>
              </a:rPr>
              <a:t>turn 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interactions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17" dirty="0">
                <a:solidFill>
                  <a:srgbClr val="050507"/>
                </a:solidFill>
                <a:latin typeface="Times New Roman"/>
                <a:cs typeface="Times New Roman"/>
              </a:rPr>
              <a:t>or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dynamic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decision-making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20394" y="4813935"/>
            <a:ext cx="3578860" cy="749778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8467" marR="3387" algn="just">
              <a:lnSpc>
                <a:spcPts val="1900"/>
              </a:lnSpc>
              <a:spcBef>
                <a:spcPts val="147"/>
              </a:spcBef>
            </a:pP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processes,</a:t>
            </a:r>
            <a:r>
              <a:rPr sz="1600" spc="387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limiting</a:t>
            </a:r>
            <a:r>
              <a:rPr sz="1600" spc="397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the</a:t>
            </a:r>
            <a:r>
              <a:rPr sz="1600" spc="390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comprehensive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understanding</a:t>
            </a:r>
            <a:r>
              <a:rPr sz="1600" spc="63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of</a:t>
            </a:r>
            <a:r>
              <a:rPr sz="1600" spc="57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GPT’s</a:t>
            </a:r>
            <a:r>
              <a:rPr sz="1600" spc="67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decision-making behavior.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00200" y="2032000"/>
            <a:ext cx="2590800" cy="412750"/>
          </a:xfrm>
          <a:custGeom>
            <a:avLst/>
            <a:gdLst/>
            <a:ahLst/>
            <a:cxnLst/>
            <a:rect l="l" t="t" r="r" b="b"/>
            <a:pathLst>
              <a:path w="3886200" h="619125">
                <a:moveTo>
                  <a:pt x="3580003" y="0"/>
                </a:moveTo>
                <a:lnTo>
                  <a:pt x="306197" y="0"/>
                </a:lnTo>
                <a:lnTo>
                  <a:pt x="258025" y="3858"/>
                </a:lnTo>
                <a:lnTo>
                  <a:pt x="211450" y="15203"/>
                </a:lnTo>
                <a:lnTo>
                  <a:pt x="167308" y="33686"/>
                </a:lnTo>
                <a:lnTo>
                  <a:pt x="126434" y="58960"/>
                </a:lnTo>
                <a:lnTo>
                  <a:pt x="89662" y="90677"/>
                </a:lnTo>
                <a:lnTo>
                  <a:pt x="58294" y="127846"/>
                </a:lnTo>
                <a:lnTo>
                  <a:pt x="33302" y="169147"/>
                </a:lnTo>
                <a:lnTo>
                  <a:pt x="15028" y="213747"/>
                </a:lnTo>
                <a:lnTo>
                  <a:pt x="3814" y="260809"/>
                </a:lnTo>
                <a:lnTo>
                  <a:pt x="0" y="309499"/>
                </a:lnTo>
                <a:lnTo>
                  <a:pt x="3814" y="358250"/>
                </a:lnTo>
                <a:lnTo>
                  <a:pt x="15028" y="405350"/>
                </a:lnTo>
                <a:lnTo>
                  <a:pt x="33302" y="449969"/>
                </a:lnTo>
                <a:lnTo>
                  <a:pt x="58294" y="491277"/>
                </a:lnTo>
                <a:lnTo>
                  <a:pt x="89662" y="528447"/>
                </a:lnTo>
                <a:lnTo>
                  <a:pt x="126434" y="560164"/>
                </a:lnTo>
                <a:lnTo>
                  <a:pt x="167308" y="585438"/>
                </a:lnTo>
                <a:lnTo>
                  <a:pt x="211450" y="603921"/>
                </a:lnTo>
                <a:lnTo>
                  <a:pt x="258025" y="615266"/>
                </a:lnTo>
                <a:lnTo>
                  <a:pt x="306197" y="619125"/>
                </a:lnTo>
                <a:lnTo>
                  <a:pt x="3580003" y="619125"/>
                </a:lnTo>
                <a:lnTo>
                  <a:pt x="3628174" y="615266"/>
                </a:lnTo>
                <a:lnTo>
                  <a:pt x="3674749" y="603921"/>
                </a:lnTo>
                <a:lnTo>
                  <a:pt x="3718891" y="585438"/>
                </a:lnTo>
                <a:lnTo>
                  <a:pt x="3759765" y="560164"/>
                </a:lnTo>
                <a:lnTo>
                  <a:pt x="3796538" y="528447"/>
                </a:lnTo>
                <a:lnTo>
                  <a:pt x="3827905" y="491277"/>
                </a:lnTo>
                <a:lnTo>
                  <a:pt x="3852897" y="449969"/>
                </a:lnTo>
                <a:lnTo>
                  <a:pt x="3871171" y="405350"/>
                </a:lnTo>
                <a:lnTo>
                  <a:pt x="3882385" y="358250"/>
                </a:lnTo>
                <a:lnTo>
                  <a:pt x="3886200" y="309499"/>
                </a:lnTo>
                <a:lnTo>
                  <a:pt x="3882385" y="260809"/>
                </a:lnTo>
                <a:lnTo>
                  <a:pt x="3871171" y="213747"/>
                </a:lnTo>
                <a:lnTo>
                  <a:pt x="3852897" y="169147"/>
                </a:lnTo>
                <a:lnTo>
                  <a:pt x="3827905" y="127846"/>
                </a:lnTo>
                <a:lnTo>
                  <a:pt x="3796538" y="90677"/>
                </a:lnTo>
                <a:lnTo>
                  <a:pt x="3759765" y="58960"/>
                </a:lnTo>
                <a:lnTo>
                  <a:pt x="3718891" y="33686"/>
                </a:lnTo>
                <a:lnTo>
                  <a:pt x="3674749" y="15203"/>
                </a:lnTo>
                <a:lnTo>
                  <a:pt x="3628174" y="3858"/>
                </a:lnTo>
                <a:lnTo>
                  <a:pt x="3580003" y="0"/>
                </a:lnTo>
                <a:close/>
              </a:path>
            </a:pathLst>
          </a:custGeom>
          <a:solidFill>
            <a:srgbClr val="B3A7AC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9" name="object 19"/>
          <p:cNvSpPr txBox="1"/>
          <p:nvPr/>
        </p:nvSpPr>
        <p:spPr>
          <a:xfrm>
            <a:off x="2301494" y="2094865"/>
            <a:ext cx="1186603" cy="29275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8467">
              <a:spcBef>
                <a:spcPts val="83"/>
              </a:spcBef>
            </a:pPr>
            <a:r>
              <a:rPr sz="1833" b="1" spc="-7" dirty="0">
                <a:solidFill>
                  <a:srgbClr val="FFFFFF"/>
                </a:solidFill>
                <a:latin typeface="Times New Roman"/>
                <a:cs typeface="Times New Roman"/>
              </a:rPr>
              <a:t>Limitations</a:t>
            </a:r>
            <a:endParaRPr sz="1833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97321" y="2515828"/>
            <a:ext cx="126788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  <a:tabLst>
                <a:tab pos="275180" algn="l"/>
              </a:tabLst>
            </a:pPr>
            <a:r>
              <a:rPr sz="1600" b="1" spc="-17" dirty="0">
                <a:solidFill>
                  <a:srgbClr val="050507"/>
                </a:solidFill>
                <a:latin typeface="Times New Roman"/>
                <a:cs typeface="Times New Roman"/>
              </a:rPr>
              <a:t>I.</a:t>
            </a:r>
            <a:r>
              <a:rPr sz="1600" b="1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Multi-</a:t>
            </a:r>
            <a:r>
              <a:rPr sz="1600" b="1" spc="-30" dirty="0">
                <a:solidFill>
                  <a:srgbClr val="050507"/>
                </a:solidFill>
                <a:latin typeface="Times New Roman"/>
                <a:cs typeface="Times New Roman"/>
              </a:rPr>
              <a:t>Turn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64189" y="2757382"/>
            <a:ext cx="3918797" cy="74635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8467" marR="3387" algn="just">
              <a:lnSpc>
                <a:spcPct val="100400"/>
              </a:lnSpc>
              <a:spcBef>
                <a:spcPts val="60"/>
              </a:spcBef>
            </a:pP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research</a:t>
            </a:r>
            <a:r>
              <a:rPr sz="1600" spc="1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should</a:t>
            </a:r>
            <a:r>
              <a:rPr sz="1600" spc="5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consider</a:t>
            </a:r>
            <a:r>
              <a:rPr sz="1600" spc="2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multi-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turn</a:t>
            </a:r>
            <a:r>
              <a:rPr sz="1600" spc="1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interactions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and</a:t>
            </a:r>
            <a:r>
              <a:rPr sz="1600" spc="70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dynamic</a:t>
            </a:r>
            <a:r>
              <a:rPr sz="1600" spc="70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decision-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making</a:t>
            </a:r>
            <a:r>
              <a:rPr sz="1600" spc="67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to</a:t>
            </a:r>
            <a:r>
              <a:rPr sz="1600" spc="67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more</a:t>
            </a:r>
            <a:r>
              <a:rPr sz="1600" spc="57" dirty="0">
                <a:solidFill>
                  <a:srgbClr val="050507"/>
                </a:solidFill>
                <a:latin typeface="Times New Roman"/>
                <a:cs typeface="Times New Roman"/>
              </a:rPr>
              <a:t>  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fully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assess</a:t>
            </a:r>
            <a:r>
              <a:rPr sz="1600" spc="-4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GPT’s</a:t>
            </a:r>
            <a:r>
              <a:rPr sz="1600" spc="-2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decision-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making</a:t>
            </a:r>
            <a:r>
              <a:rPr sz="1600" spc="-4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behavior.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97321" y="3494828"/>
            <a:ext cx="418126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  <a:tabLst>
                <a:tab pos="1856409" algn="l"/>
                <a:tab pos="2718783" algn="l"/>
                <a:tab pos="3632805" algn="l"/>
              </a:tabLst>
            </a:pPr>
            <a:r>
              <a:rPr sz="1600" b="1" dirty="0">
                <a:solidFill>
                  <a:srgbClr val="050507"/>
                </a:solidFill>
                <a:latin typeface="Times New Roman"/>
                <a:cs typeface="Times New Roman"/>
              </a:rPr>
              <a:t>II.</a:t>
            </a:r>
            <a:r>
              <a:rPr sz="1600" b="1" spc="5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Multi-Language</a:t>
            </a:r>
            <a:r>
              <a:rPr sz="1600" b="1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Testing:</a:t>
            </a:r>
            <a:r>
              <a:rPr sz="1600" b="1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Research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should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64189" y="3736382"/>
            <a:ext cx="391879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  <a:tabLst>
                <a:tab pos="760768" algn="l"/>
                <a:tab pos="1084634" algn="l"/>
                <a:tab pos="2478741" algn="l"/>
                <a:tab pos="3750498" algn="l"/>
              </a:tabLst>
            </a:pP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expand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17" dirty="0">
                <a:solidFill>
                  <a:srgbClr val="050507"/>
                </a:solidFill>
                <a:latin typeface="Times New Roman"/>
                <a:cs typeface="Times New Roman"/>
              </a:rPr>
              <a:t>to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multi-language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environments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17" dirty="0">
                <a:solidFill>
                  <a:srgbClr val="050507"/>
                </a:solidFill>
                <a:latin typeface="Times New Roman"/>
                <a:cs typeface="Times New Roman"/>
              </a:rPr>
              <a:t>to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64189" y="3977852"/>
            <a:ext cx="3916680" cy="492336"/>
          </a:xfrm>
          <a:prstGeom prst="rect">
            <a:avLst/>
          </a:prstGeom>
        </p:spPr>
        <p:txBody>
          <a:bodyPr vert="horz" wrap="square" lIns="0" tIns="4657" rIns="0" bIns="0" rtlCol="0">
            <a:spAutoFit/>
          </a:bodyPr>
          <a:lstStyle/>
          <a:p>
            <a:pPr marL="8467" marR="3387">
              <a:lnSpc>
                <a:spcPct val="101600"/>
              </a:lnSpc>
              <a:spcBef>
                <a:spcPts val="37"/>
              </a:spcBef>
              <a:tabLst>
                <a:tab pos="719279" algn="l"/>
                <a:tab pos="1068970" algn="l"/>
                <a:tab pos="1722629" algn="l"/>
                <a:tab pos="1994000" algn="l"/>
                <a:tab pos="2791176" algn="l"/>
                <a:tab pos="3704775" algn="l"/>
              </a:tabLst>
            </a:pP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explore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17" dirty="0">
                <a:solidFill>
                  <a:srgbClr val="050507"/>
                </a:solidFill>
                <a:latin typeface="Times New Roman"/>
                <a:cs typeface="Times New Roman"/>
              </a:rPr>
              <a:t>the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impact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17" dirty="0">
                <a:solidFill>
                  <a:srgbClr val="050507"/>
                </a:solidFill>
                <a:latin typeface="Times New Roman"/>
                <a:cs typeface="Times New Roman"/>
              </a:rPr>
              <a:t>of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different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languages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17" dirty="0">
                <a:solidFill>
                  <a:srgbClr val="050507"/>
                </a:solidFill>
                <a:latin typeface="Times New Roman"/>
                <a:cs typeface="Times New Roman"/>
              </a:rPr>
              <a:t>on 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GPT’s</a:t>
            </a:r>
            <a:r>
              <a:rPr sz="1600" spc="-5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decision-making.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97320" y="4467225"/>
            <a:ext cx="418168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  <a:tabLst>
                <a:tab pos="1359815" algn="l"/>
                <a:tab pos="2528273" algn="l"/>
                <a:tab pos="3644659" algn="l"/>
              </a:tabLst>
            </a:pPr>
            <a:r>
              <a:rPr sz="16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III.Real-</a:t>
            </a:r>
            <a:r>
              <a:rPr sz="1600" b="1" spc="-13" dirty="0">
                <a:solidFill>
                  <a:srgbClr val="050507"/>
                </a:solidFill>
                <a:latin typeface="Times New Roman"/>
                <a:cs typeface="Times New Roman"/>
              </a:rPr>
              <a:t>Time</a:t>
            </a:r>
            <a:r>
              <a:rPr sz="1600" b="1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Application</a:t>
            </a:r>
            <a:r>
              <a:rPr sz="1600" b="1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Validation:</a:t>
            </a:r>
            <a:r>
              <a:rPr sz="1600" b="1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Future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64189" y="4715044"/>
            <a:ext cx="3918797" cy="749778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8467" marR="3387" algn="just">
              <a:lnSpc>
                <a:spcPts val="1900"/>
              </a:lnSpc>
              <a:spcBef>
                <a:spcPts val="147"/>
              </a:spcBef>
            </a:pP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studies</a:t>
            </a:r>
            <a:r>
              <a:rPr sz="1600" spc="12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should</a:t>
            </a:r>
            <a:r>
              <a:rPr sz="1600" spc="11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validate</a:t>
            </a:r>
            <a:r>
              <a:rPr sz="1600" spc="8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GPT’s</a:t>
            </a:r>
            <a:r>
              <a:rPr sz="1600" spc="12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decision-making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behavior</a:t>
            </a:r>
            <a:r>
              <a:rPr sz="1600" spc="36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in</a:t>
            </a:r>
            <a:r>
              <a:rPr sz="1600" spc="34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real-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time</a:t>
            </a:r>
            <a:r>
              <a:rPr sz="1600" spc="33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application</a:t>
            </a:r>
            <a:r>
              <a:rPr sz="1600" spc="35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scenarios</a:t>
            </a:r>
            <a:r>
              <a:rPr sz="1600" spc="34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spc="-17" dirty="0">
                <a:solidFill>
                  <a:srgbClr val="050507"/>
                </a:solidFill>
                <a:latin typeface="Times New Roman"/>
                <a:cs typeface="Times New Roman"/>
              </a:rPr>
              <a:t>to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evaluate</a:t>
            </a:r>
            <a:r>
              <a:rPr sz="1600" spc="-1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its</a:t>
            </a:r>
            <a:r>
              <a:rPr sz="1600" spc="-3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performance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in</a:t>
            </a:r>
            <a:r>
              <a:rPr sz="1600" spc="-2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50507"/>
                </a:solidFill>
                <a:latin typeface="Times New Roman"/>
                <a:cs typeface="Times New Roman"/>
              </a:rPr>
              <a:t>actual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 operations.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69513" y="1956342"/>
            <a:ext cx="2809663" cy="817254"/>
          </a:xfrm>
          <a:prstGeom prst="rect">
            <a:avLst/>
          </a:prstGeom>
        </p:spPr>
        <p:txBody>
          <a:bodyPr vert="horz" wrap="square" lIns="0" tIns="159173" rIns="0" bIns="0" rtlCol="0">
            <a:spAutoFit/>
          </a:bodyPr>
          <a:lstStyle/>
          <a:p>
            <a:pPr marL="8467">
              <a:spcBef>
                <a:spcPts val="1253"/>
              </a:spcBef>
            </a:pPr>
            <a:r>
              <a:rPr sz="1833" b="1" dirty="0">
                <a:solidFill>
                  <a:srgbClr val="050507"/>
                </a:solidFill>
                <a:latin typeface="Times New Roman"/>
                <a:cs typeface="Times New Roman"/>
              </a:rPr>
              <a:t>Future</a:t>
            </a:r>
            <a:r>
              <a:rPr sz="1833" b="1" spc="2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1833" b="1" spc="-13" dirty="0">
                <a:solidFill>
                  <a:srgbClr val="050507"/>
                </a:solidFill>
                <a:latin typeface="Times New Roman"/>
                <a:cs typeface="Times New Roman"/>
              </a:rPr>
              <a:t>Work</a:t>
            </a:r>
            <a:endParaRPr sz="1833">
              <a:latin typeface="Times New Roman"/>
              <a:cs typeface="Times New Roman"/>
            </a:endParaRPr>
          </a:p>
          <a:p>
            <a:pPr marL="129123">
              <a:spcBef>
                <a:spcPts val="1020"/>
              </a:spcBef>
              <a:tabLst>
                <a:tab pos="1339493" algn="l"/>
                <a:tab pos="2272566" algn="l"/>
              </a:tabLst>
            </a:pPr>
            <a:r>
              <a:rPr sz="16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Interaction</a:t>
            </a:r>
            <a:r>
              <a:rPr sz="1600" b="1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Testing:</a:t>
            </a:r>
            <a:r>
              <a:rPr sz="1600" b="1" dirty="0">
                <a:solidFill>
                  <a:srgbClr val="050507"/>
                </a:solidFill>
                <a:latin typeface="Times New Roman"/>
                <a:cs typeface="Times New Roman"/>
              </a:rPr>
              <a:t>	</a:t>
            </a:r>
            <a:r>
              <a:rPr sz="1600" spc="-7" dirty="0">
                <a:solidFill>
                  <a:srgbClr val="050507"/>
                </a:solidFill>
                <a:latin typeface="Times New Roman"/>
                <a:cs typeface="Times New Roman"/>
              </a:rPr>
              <a:t>Future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624" y="489331"/>
            <a:ext cx="2669625" cy="629285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57157" y="1071880"/>
            <a:ext cx="6753013" cy="462457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8467">
              <a:spcBef>
                <a:spcPts val="87"/>
              </a:spcBef>
            </a:pPr>
            <a:r>
              <a:rPr sz="2933" b="1" dirty="0">
                <a:solidFill>
                  <a:srgbClr val="1E1E1E"/>
                </a:solidFill>
                <a:latin typeface="Times New Roman"/>
                <a:cs typeface="Times New Roman"/>
              </a:rPr>
              <a:t>—</a:t>
            </a:r>
            <a:r>
              <a:rPr sz="2933" b="1" spc="-70" dirty="0">
                <a:solidFill>
                  <a:srgbClr val="1E1E1E"/>
                </a:solidFill>
                <a:latin typeface="Times New Roman"/>
                <a:cs typeface="Times New Roman"/>
              </a:rPr>
              <a:t> </a:t>
            </a:r>
            <a:r>
              <a:rPr sz="2933" dirty="0">
                <a:solidFill>
                  <a:srgbClr val="050507"/>
                </a:solidFill>
                <a:latin typeface="Times New Roman"/>
                <a:cs typeface="Times New Roman"/>
              </a:rPr>
              <a:t>Research</a:t>
            </a:r>
            <a:r>
              <a:rPr sz="2933" spc="-6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933" dirty="0">
                <a:solidFill>
                  <a:srgbClr val="050507"/>
                </a:solidFill>
                <a:latin typeface="Times New Roman"/>
                <a:cs typeface="Times New Roman"/>
              </a:rPr>
              <a:t>Limitations</a:t>
            </a:r>
            <a:r>
              <a:rPr sz="2933" spc="-4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933" dirty="0">
                <a:solidFill>
                  <a:srgbClr val="050507"/>
                </a:solidFill>
                <a:latin typeface="Times New Roman"/>
                <a:cs typeface="Times New Roman"/>
              </a:rPr>
              <a:t>&amp;</a:t>
            </a:r>
            <a:r>
              <a:rPr sz="2933" spc="-8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933" dirty="0">
                <a:solidFill>
                  <a:srgbClr val="050507"/>
                </a:solidFill>
                <a:latin typeface="Times New Roman"/>
                <a:cs typeface="Times New Roman"/>
              </a:rPr>
              <a:t>Future</a:t>
            </a:r>
            <a:r>
              <a:rPr sz="2933" spc="-5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2933" spc="-7" dirty="0">
                <a:solidFill>
                  <a:srgbClr val="050507"/>
                </a:solidFill>
                <a:latin typeface="Times New Roman"/>
                <a:cs typeface="Times New Roman"/>
              </a:rPr>
              <a:t>Directions</a:t>
            </a:r>
            <a:endParaRPr sz="293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F8F5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3" name="object 3"/>
          <p:cNvGrpSpPr/>
          <p:nvPr/>
        </p:nvGrpSpPr>
        <p:grpSpPr>
          <a:xfrm>
            <a:off x="10111806" y="-1"/>
            <a:ext cx="2080260" cy="2337223"/>
            <a:chOff x="15167709" y="-3"/>
            <a:chExt cx="3120390" cy="3505835"/>
          </a:xfrm>
        </p:grpSpPr>
        <p:sp>
          <p:nvSpPr>
            <p:cNvPr id="4" name="object 4"/>
            <p:cNvSpPr/>
            <p:nvPr/>
          </p:nvSpPr>
          <p:spPr>
            <a:xfrm>
              <a:off x="15167709" y="-3"/>
              <a:ext cx="2915285" cy="2183130"/>
            </a:xfrm>
            <a:custGeom>
              <a:avLst/>
              <a:gdLst/>
              <a:ahLst/>
              <a:cxnLst/>
              <a:rect l="l" t="t" r="r" b="b"/>
              <a:pathLst>
                <a:path w="2915284" h="2183130">
                  <a:moveTo>
                    <a:pt x="0" y="0"/>
                  </a:moveTo>
                  <a:lnTo>
                    <a:pt x="45271" y="73445"/>
                  </a:lnTo>
                  <a:lnTo>
                    <a:pt x="79442" y="123470"/>
                  </a:lnTo>
                  <a:lnTo>
                    <a:pt x="116803" y="174242"/>
                  </a:lnTo>
                  <a:lnTo>
                    <a:pt x="157537" y="225765"/>
                  </a:lnTo>
                  <a:lnTo>
                    <a:pt x="201828" y="278043"/>
                  </a:lnTo>
                  <a:lnTo>
                    <a:pt x="287216" y="370117"/>
                  </a:lnTo>
                  <a:lnTo>
                    <a:pt x="325191" y="406152"/>
                  </a:lnTo>
                  <a:lnTo>
                    <a:pt x="363734" y="439333"/>
                  </a:lnTo>
                  <a:lnTo>
                    <a:pt x="402797" y="469808"/>
                  </a:lnTo>
                  <a:lnTo>
                    <a:pt x="442329" y="497722"/>
                  </a:lnTo>
                  <a:lnTo>
                    <a:pt x="482282" y="523224"/>
                  </a:lnTo>
                  <a:lnTo>
                    <a:pt x="522606" y="546460"/>
                  </a:lnTo>
                  <a:lnTo>
                    <a:pt x="563253" y="567578"/>
                  </a:lnTo>
                  <a:lnTo>
                    <a:pt x="604172" y="586725"/>
                  </a:lnTo>
                  <a:lnTo>
                    <a:pt x="645315" y="604048"/>
                  </a:lnTo>
                  <a:lnTo>
                    <a:pt x="728075" y="633812"/>
                  </a:lnTo>
                  <a:lnTo>
                    <a:pt x="811139" y="658047"/>
                  </a:lnTo>
                  <a:lnTo>
                    <a:pt x="935442" y="686609"/>
                  </a:lnTo>
                  <a:lnTo>
                    <a:pt x="1255814" y="745136"/>
                  </a:lnTo>
                  <a:lnTo>
                    <a:pt x="1367997" y="771805"/>
                  </a:lnTo>
                  <a:lnTo>
                    <a:pt x="1439308" y="794204"/>
                  </a:lnTo>
                  <a:lnTo>
                    <a:pt x="1507377" y="821672"/>
                  </a:lnTo>
                  <a:lnTo>
                    <a:pt x="1571810" y="855389"/>
                  </a:lnTo>
                  <a:lnTo>
                    <a:pt x="1632214" y="896530"/>
                  </a:lnTo>
                  <a:lnTo>
                    <a:pt x="1688194" y="946274"/>
                  </a:lnTo>
                  <a:lnTo>
                    <a:pt x="1714401" y="974740"/>
                  </a:lnTo>
                  <a:lnTo>
                    <a:pt x="1739355" y="1005799"/>
                  </a:lnTo>
                  <a:lnTo>
                    <a:pt x="1778967" y="1063129"/>
                  </a:lnTo>
                  <a:lnTo>
                    <a:pt x="1813925" y="1123713"/>
                  </a:lnTo>
                  <a:lnTo>
                    <a:pt x="1845044" y="1187008"/>
                  </a:lnTo>
                  <a:lnTo>
                    <a:pt x="1886305" y="1285838"/>
                  </a:lnTo>
                  <a:lnTo>
                    <a:pt x="2009953" y="1626834"/>
                  </a:lnTo>
                  <a:lnTo>
                    <a:pt x="2053462" y="1725516"/>
                  </a:lnTo>
                  <a:lnTo>
                    <a:pt x="2086656" y="1788674"/>
                  </a:lnTo>
                  <a:lnTo>
                    <a:pt x="2124151" y="1849092"/>
                  </a:lnTo>
                  <a:lnTo>
                    <a:pt x="2166760" y="1906225"/>
                  </a:lnTo>
                  <a:lnTo>
                    <a:pt x="2215297" y="1959528"/>
                  </a:lnTo>
                  <a:lnTo>
                    <a:pt x="2270576" y="2008456"/>
                  </a:lnTo>
                  <a:lnTo>
                    <a:pt x="2333412" y="2052464"/>
                  </a:lnTo>
                  <a:lnTo>
                    <a:pt x="2367917" y="2072453"/>
                  </a:lnTo>
                  <a:lnTo>
                    <a:pt x="2404617" y="2091007"/>
                  </a:lnTo>
                  <a:lnTo>
                    <a:pt x="2443613" y="2108059"/>
                  </a:lnTo>
                  <a:lnTo>
                    <a:pt x="2485006" y="2123541"/>
                  </a:lnTo>
                  <a:lnTo>
                    <a:pt x="2528899" y="2137383"/>
                  </a:lnTo>
                  <a:lnTo>
                    <a:pt x="2575393" y="2149519"/>
                  </a:lnTo>
                  <a:lnTo>
                    <a:pt x="2624590" y="2159880"/>
                  </a:lnTo>
                  <a:lnTo>
                    <a:pt x="2676592" y="2168398"/>
                  </a:lnTo>
                  <a:lnTo>
                    <a:pt x="2731500" y="2175004"/>
                  </a:lnTo>
                  <a:lnTo>
                    <a:pt x="2789417" y="2179631"/>
                  </a:lnTo>
                  <a:lnTo>
                    <a:pt x="2850443" y="2182211"/>
                  </a:lnTo>
                  <a:lnTo>
                    <a:pt x="2914681" y="2182675"/>
                  </a:lnTo>
                  <a:lnTo>
                    <a:pt x="2740985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0D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" name="object 5"/>
            <p:cNvSpPr/>
            <p:nvPr/>
          </p:nvSpPr>
          <p:spPr>
            <a:xfrm>
              <a:off x="15828364" y="2"/>
              <a:ext cx="2168525" cy="1506855"/>
            </a:xfrm>
            <a:custGeom>
              <a:avLst/>
              <a:gdLst/>
              <a:ahLst/>
              <a:cxnLst/>
              <a:rect l="l" t="t" r="r" b="b"/>
              <a:pathLst>
                <a:path w="2168525" h="1506855">
                  <a:moveTo>
                    <a:pt x="0" y="0"/>
                  </a:moveTo>
                  <a:lnTo>
                    <a:pt x="28475" y="61793"/>
                  </a:lnTo>
                  <a:lnTo>
                    <a:pt x="52560" y="106762"/>
                  </a:lnTo>
                  <a:lnTo>
                    <a:pt x="80162" y="152570"/>
                  </a:lnTo>
                  <a:lnTo>
                    <a:pt x="111696" y="199195"/>
                  </a:lnTo>
                  <a:lnTo>
                    <a:pt x="147580" y="246617"/>
                  </a:lnTo>
                  <a:lnTo>
                    <a:pt x="188230" y="294812"/>
                  </a:lnTo>
                  <a:lnTo>
                    <a:pt x="234062" y="343760"/>
                  </a:lnTo>
                  <a:lnTo>
                    <a:pt x="285493" y="393437"/>
                  </a:lnTo>
                  <a:lnTo>
                    <a:pt x="325671" y="428751"/>
                  </a:lnTo>
                  <a:lnTo>
                    <a:pt x="366401" y="459679"/>
                  </a:lnTo>
                  <a:lnTo>
                    <a:pt x="407598" y="486552"/>
                  </a:lnTo>
                  <a:lnTo>
                    <a:pt x="449180" y="509699"/>
                  </a:lnTo>
                  <a:lnTo>
                    <a:pt x="491063" y="529449"/>
                  </a:lnTo>
                  <a:lnTo>
                    <a:pt x="533163" y="546131"/>
                  </a:lnTo>
                  <a:lnTo>
                    <a:pt x="575398" y="560076"/>
                  </a:lnTo>
                  <a:lnTo>
                    <a:pt x="617683" y="571612"/>
                  </a:lnTo>
                  <a:lnTo>
                    <a:pt x="659936" y="581070"/>
                  </a:lnTo>
                  <a:lnTo>
                    <a:pt x="702073" y="588778"/>
                  </a:lnTo>
                  <a:lnTo>
                    <a:pt x="785664" y="600266"/>
                  </a:lnTo>
                  <a:lnTo>
                    <a:pt x="947785" y="616749"/>
                  </a:lnTo>
                  <a:lnTo>
                    <a:pt x="1024979" y="627017"/>
                  </a:lnTo>
                  <a:lnTo>
                    <a:pt x="1098707" y="642151"/>
                  </a:lnTo>
                  <a:lnTo>
                    <a:pt x="1168300" y="664787"/>
                  </a:lnTo>
                  <a:lnTo>
                    <a:pt x="1233091" y="697562"/>
                  </a:lnTo>
                  <a:lnTo>
                    <a:pt x="1292414" y="743110"/>
                  </a:lnTo>
                  <a:lnTo>
                    <a:pt x="1319816" y="771499"/>
                  </a:lnTo>
                  <a:lnTo>
                    <a:pt x="1362483" y="826563"/>
                  </a:lnTo>
                  <a:lnTo>
                    <a:pt x="1399184" y="886523"/>
                  </a:lnTo>
                  <a:lnTo>
                    <a:pt x="1431614" y="950048"/>
                  </a:lnTo>
                  <a:lnTo>
                    <a:pt x="1520248" y="1148720"/>
                  </a:lnTo>
                  <a:lnTo>
                    <a:pt x="1552561" y="1213210"/>
                  </a:lnTo>
                  <a:lnTo>
                    <a:pt x="1589085" y="1274616"/>
                  </a:lnTo>
                  <a:lnTo>
                    <a:pt x="1631516" y="1331609"/>
                  </a:lnTo>
                  <a:lnTo>
                    <a:pt x="1681551" y="1382859"/>
                  </a:lnTo>
                  <a:lnTo>
                    <a:pt x="1740886" y="1427035"/>
                  </a:lnTo>
                  <a:lnTo>
                    <a:pt x="1774571" y="1446055"/>
                  </a:lnTo>
                  <a:lnTo>
                    <a:pt x="1811217" y="1462808"/>
                  </a:lnTo>
                  <a:lnTo>
                    <a:pt x="1851036" y="1477128"/>
                  </a:lnTo>
                  <a:lnTo>
                    <a:pt x="1894240" y="1488848"/>
                  </a:lnTo>
                  <a:lnTo>
                    <a:pt x="1941042" y="1497803"/>
                  </a:lnTo>
                  <a:lnTo>
                    <a:pt x="1991652" y="1503826"/>
                  </a:lnTo>
                  <a:lnTo>
                    <a:pt x="2046284" y="1506751"/>
                  </a:lnTo>
                  <a:lnTo>
                    <a:pt x="2105149" y="1506411"/>
                  </a:lnTo>
                  <a:lnTo>
                    <a:pt x="2168459" y="1502640"/>
                  </a:lnTo>
                  <a:lnTo>
                    <a:pt x="193471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B4B3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6" name="object 6"/>
            <p:cNvSpPr/>
            <p:nvPr/>
          </p:nvSpPr>
          <p:spPr>
            <a:xfrm>
              <a:off x="17629390" y="612416"/>
              <a:ext cx="659130" cy="2893060"/>
            </a:xfrm>
            <a:custGeom>
              <a:avLst/>
              <a:gdLst/>
              <a:ahLst/>
              <a:cxnLst/>
              <a:rect l="l" t="t" r="r" b="b"/>
              <a:pathLst>
                <a:path w="659130" h="2893060">
                  <a:moveTo>
                    <a:pt x="44899" y="0"/>
                  </a:moveTo>
                  <a:lnTo>
                    <a:pt x="34005" y="23532"/>
                  </a:lnTo>
                  <a:lnTo>
                    <a:pt x="13128" y="85020"/>
                  </a:lnTo>
                  <a:lnTo>
                    <a:pt x="0" y="170752"/>
                  </a:lnTo>
                  <a:lnTo>
                    <a:pt x="12347" y="267022"/>
                  </a:lnTo>
                  <a:lnTo>
                    <a:pt x="29333" y="308372"/>
                  </a:lnTo>
                  <a:lnTo>
                    <a:pt x="51542" y="349227"/>
                  </a:lnTo>
                  <a:lnTo>
                    <a:pt x="77393" y="389837"/>
                  </a:lnTo>
                  <a:lnTo>
                    <a:pt x="133696" y="471327"/>
                  </a:lnTo>
                  <a:lnTo>
                    <a:pt x="160984" y="512709"/>
                  </a:lnTo>
                  <a:lnTo>
                    <a:pt x="185587" y="554849"/>
                  </a:lnTo>
                  <a:lnTo>
                    <a:pt x="205925" y="597998"/>
                  </a:lnTo>
                  <a:lnTo>
                    <a:pt x="220415" y="642408"/>
                  </a:lnTo>
                  <a:lnTo>
                    <a:pt x="227476" y="688328"/>
                  </a:lnTo>
                  <a:lnTo>
                    <a:pt x="225526" y="736010"/>
                  </a:lnTo>
                  <a:lnTo>
                    <a:pt x="218807" y="771441"/>
                  </a:lnTo>
                  <a:lnTo>
                    <a:pt x="209311" y="806648"/>
                  </a:lnTo>
                  <a:lnTo>
                    <a:pt x="197652" y="842046"/>
                  </a:lnTo>
                  <a:lnTo>
                    <a:pt x="155868" y="953552"/>
                  </a:lnTo>
                  <a:lnTo>
                    <a:pt x="141724" y="993878"/>
                  </a:lnTo>
                  <a:lnTo>
                    <a:pt x="128498" y="1036476"/>
                  </a:lnTo>
                  <a:lnTo>
                    <a:pt x="116808" y="1081762"/>
                  </a:lnTo>
                  <a:lnTo>
                    <a:pt x="107268" y="1130152"/>
                  </a:lnTo>
                  <a:lnTo>
                    <a:pt x="100496" y="1182062"/>
                  </a:lnTo>
                  <a:lnTo>
                    <a:pt x="97108" y="1237909"/>
                  </a:lnTo>
                  <a:lnTo>
                    <a:pt x="97718" y="1298109"/>
                  </a:lnTo>
                  <a:lnTo>
                    <a:pt x="102944" y="1363076"/>
                  </a:lnTo>
                  <a:lnTo>
                    <a:pt x="113402" y="1433228"/>
                  </a:lnTo>
                  <a:lnTo>
                    <a:pt x="124912" y="1485845"/>
                  </a:lnTo>
                  <a:lnTo>
                    <a:pt x="140518" y="1534222"/>
                  </a:lnTo>
                  <a:lnTo>
                    <a:pt x="159732" y="1578753"/>
                  </a:lnTo>
                  <a:lnTo>
                    <a:pt x="182061" y="1619833"/>
                  </a:lnTo>
                  <a:lnTo>
                    <a:pt x="207015" y="1657853"/>
                  </a:lnTo>
                  <a:lnTo>
                    <a:pt x="234105" y="1693208"/>
                  </a:lnTo>
                  <a:lnTo>
                    <a:pt x="262839" y="1726292"/>
                  </a:lnTo>
                  <a:lnTo>
                    <a:pt x="292727" y="1757499"/>
                  </a:lnTo>
                  <a:lnTo>
                    <a:pt x="323279" y="1787220"/>
                  </a:lnTo>
                  <a:lnTo>
                    <a:pt x="414009" y="1871416"/>
                  </a:lnTo>
                  <a:lnTo>
                    <a:pt x="442310" y="1899137"/>
                  </a:lnTo>
                  <a:lnTo>
                    <a:pt x="468821" y="1927341"/>
                  </a:lnTo>
                  <a:lnTo>
                    <a:pt x="514515" y="1986774"/>
                  </a:lnTo>
                  <a:lnTo>
                    <a:pt x="547167" y="2052866"/>
                  </a:lnTo>
                  <a:lnTo>
                    <a:pt x="562853" y="2128763"/>
                  </a:lnTo>
                  <a:lnTo>
                    <a:pt x="564012" y="2164034"/>
                  </a:lnTo>
                  <a:lnTo>
                    <a:pt x="562297" y="2199417"/>
                  </a:lnTo>
                  <a:lnTo>
                    <a:pt x="558205" y="2234901"/>
                  </a:lnTo>
                  <a:lnTo>
                    <a:pt x="552231" y="2270478"/>
                  </a:lnTo>
                  <a:lnTo>
                    <a:pt x="544871" y="2306140"/>
                  </a:lnTo>
                  <a:lnTo>
                    <a:pt x="511497" y="2449442"/>
                  </a:lnTo>
                  <a:lnTo>
                    <a:pt x="504649" y="2485387"/>
                  </a:lnTo>
                  <a:lnTo>
                    <a:pt x="499392" y="2521362"/>
                  </a:lnTo>
                  <a:lnTo>
                    <a:pt x="496221" y="2557357"/>
                  </a:lnTo>
                  <a:lnTo>
                    <a:pt x="495632" y="2593363"/>
                  </a:lnTo>
                  <a:lnTo>
                    <a:pt x="498122" y="2629372"/>
                  </a:lnTo>
                  <a:lnTo>
                    <a:pt x="514320" y="2701361"/>
                  </a:lnTo>
                  <a:lnTo>
                    <a:pt x="529020" y="2737323"/>
                  </a:lnTo>
                  <a:lnTo>
                    <a:pt x="548783" y="2773251"/>
                  </a:lnTo>
                  <a:lnTo>
                    <a:pt x="574104" y="2809136"/>
                  </a:lnTo>
                  <a:lnTo>
                    <a:pt x="605479" y="2844970"/>
                  </a:lnTo>
                  <a:lnTo>
                    <a:pt x="643404" y="2880742"/>
                  </a:lnTo>
                  <a:lnTo>
                    <a:pt x="658623" y="2892824"/>
                  </a:lnTo>
                  <a:lnTo>
                    <a:pt x="658630" y="329204"/>
                  </a:lnTo>
                  <a:lnTo>
                    <a:pt x="44899" y="0"/>
                  </a:lnTo>
                  <a:close/>
                </a:path>
              </a:pathLst>
            </a:custGeom>
            <a:solidFill>
              <a:srgbClr val="E6D2CA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7" name="object 7"/>
            <p:cNvSpPr/>
            <p:nvPr/>
          </p:nvSpPr>
          <p:spPr>
            <a:xfrm>
              <a:off x="17479703" y="0"/>
              <a:ext cx="808355" cy="2052955"/>
            </a:xfrm>
            <a:custGeom>
              <a:avLst/>
              <a:gdLst/>
              <a:ahLst/>
              <a:cxnLst/>
              <a:rect l="l" t="t" r="r" b="b"/>
              <a:pathLst>
                <a:path w="808355" h="2052955">
                  <a:moveTo>
                    <a:pt x="6472" y="14"/>
                  </a:moveTo>
                  <a:lnTo>
                    <a:pt x="2781" y="33331"/>
                  </a:lnTo>
                  <a:lnTo>
                    <a:pt x="0" y="88299"/>
                  </a:lnTo>
                  <a:lnTo>
                    <a:pt x="667" y="146827"/>
                  </a:lnTo>
                  <a:lnTo>
                    <a:pt x="5285" y="209221"/>
                  </a:lnTo>
                  <a:lnTo>
                    <a:pt x="14355" y="275789"/>
                  </a:lnTo>
                  <a:lnTo>
                    <a:pt x="28376" y="346840"/>
                  </a:lnTo>
                  <a:lnTo>
                    <a:pt x="41889" y="399273"/>
                  </a:lnTo>
                  <a:lnTo>
                    <a:pt x="58860" y="447819"/>
                  </a:lnTo>
                  <a:lnTo>
                    <a:pt x="78932" y="492790"/>
                  </a:lnTo>
                  <a:lnTo>
                    <a:pt x="101747" y="534501"/>
                  </a:lnTo>
                  <a:lnTo>
                    <a:pt x="126945" y="573264"/>
                  </a:lnTo>
                  <a:lnTo>
                    <a:pt x="154169" y="609395"/>
                  </a:lnTo>
                  <a:lnTo>
                    <a:pt x="183061" y="643205"/>
                  </a:lnTo>
                  <a:lnTo>
                    <a:pt x="213262" y="675010"/>
                  </a:lnTo>
                  <a:lnTo>
                    <a:pt x="244415" y="705123"/>
                  </a:lnTo>
                  <a:lnTo>
                    <a:pt x="276160" y="733857"/>
                  </a:lnTo>
                  <a:lnTo>
                    <a:pt x="308141" y="761526"/>
                  </a:lnTo>
                  <a:lnTo>
                    <a:pt x="371375" y="814923"/>
                  </a:lnTo>
                  <a:lnTo>
                    <a:pt x="401911" y="841280"/>
                  </a:lnTo>
                  <a:lnTo>
                    <a:pt x="431250" y="867825"/>
                  </a:lnTo>
                  <a:lnTo>
                    <a:pt x="459033" y="894875"/>
                  </a:lnTo>
                  <a:lnTo>
                    <a:pt x="508498" y="951738"/>
                  </a:lnTo>
                  <a:lnTo>
                    <a:pt x="547442" y="1014378"/>
                  </a:lnTo>
                  <a:lnTo>
                    <a:pt x="572998" y="1085305"/>
                  </a:lnTo>
                  <a:lnTo>
                    <a:pt x="579860" y="1124660"/>
                  </a:lnTo>
                  <a:lnTo>
                    <a:pt x="583097" y="1193851"/>
                  </a:lnTo>
                  <a:lnTo>
                    <a:pt x="581383" y="1228724"/>
                  </a:lnTo>
                  <a:lnTo>
                    <a:pt x="577919" y="1263754"/>
                  </a:lnTo>
                  <a:lnTo>
                    <a:pt x="573055" y="1298919"/>
                  </a:lnTo>
                  <a:lnTo>
                    <a:pt x="567146" y="1334197"/>
                  </a:lnTo>
                  <a:lnTo>
                    <a:pt x="546663" y="1440494"/>
                  </a:lnTo>
                  <a:lnTo>
                    <a:pt x="540092" y="1476009"/>
                  </a:lnTo>
                  <a:lnTo>
                    <a:pt x="534236" y="1511528"/>
                  </a:lnTo>
                  <a:lnTo>
                    <a:pt x="529449" y="1547032"/>
                  </a:lnTo>
                  <a:lnTo>
                    <a:pt x="526082" y="1582497"/>
                  </a:lnTo>
                  <a:lnTo>
                    <a:pt x="524489" y="1617903"/>
                  </a:lnTo>
                  <a:lnTo>
                    <a:pt x="525020" y="1653227"/>
                  </a:lnTo>
                  <a:lnTo>
                    <a:pt x="533869" y="1723545"/>
                  </a:lnTo>
                  <a:lnTo>
                    <a:pt x="555449" y="1793277"/>
                  </a:lnTo>
                  <a:lnTo>
                    <a:pt x="571893" y="1827871"/>
                  </a:lnTo>
                  <a:lnTo>
                    <a:pt x="592578" y="1862252"/>
                  </a:lnTo>
                  <a:lnTo>
                    <a:pt x="617854" y="1896402"/>
                  </a:lnTo>
                  <a:lnTo>
                    <a:pt x="648076" y="1930297"/>
                  </a:lnTo>
                  <a:lnTo>
                    <a:pt x="683594" y="1963916"/>
                  </a:lnTo>
                  <a:lnTo>
                    <a:pt x="724762" y="1997237"/>
                  </a:lnTo>
                  <a:lnTo>
                    <a:pt x="771932" y="2030239"/>
                  </a:lnTo>
                  <a:lnTo>
                    <a:pt x="808295" y="2052429"/>
                  </a:lnTo>
                  <a:lnTo>
                    <a:pt x="808296" y="0"/>
                  </a:lnTo>
                  <a:lnTo>
                    <a:pt x="6472" y="14"/>
                  </a:lnTo>
                  <a:close/>
                </a:path>
              </a:pathLst>
            </a:custGeom>
            <a:solidFill>
              <a:srgbClr val="B3A7A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25" y="4357869"/>
            <a:ext cx="2095923" cy="2500207"/>
            <a:chOff x="-39" y="6536803"/>
            <a:chExt cx="3143885" cy="3750310"/>
          </a:xfrm>
        </p:grpSpPr>
        <p:sp>
          <p:nvSpPr>
            <p:cNvPr id="9" name="object 9"/>
            <p:cNvSpPr/>
            <p:nvPr/>
          </p:nvSpPr>
          <p:spPr>
            <a:xfrm>
              <a:off x="204762" y="7989057"/>
              <a:ext cx="2939415" cy="2298065"/>
            </a:xfrm>
            <a:custGeom>
              <a:avLst/>
              <a:gdLst/>
              <a:ahLst/>
              <a:cxnLst/>
              <a:rect l="l" t="t" r="r" b="b"/>
              <a:pathLst>
                <a:path w="2939415" h="2298065">
                  <a:moveTo>
                    <a:pt x="2938962" y="2297944"/>
                  </a:moveTo>
                  <a:lnTo>
                    <a:pt x="2902533" y="2245264"/>
                  </a:lnTo>
                  <a:lnTo>
                    <a:pt x="2863097" y="2192019"/>
                  </a:lnTo>
                  <a:lnTo>
                    <a:pt x="2820326" y="2137942"/>
                  </a:lnTo>
                  <a:lnTo>
                    <a:pt x="2737530" y="2041829"/>
                  </a:lnTo>
                  <a:lnTo>
                    <a:pt x="2700293" y="2003529"/>
                  </a:lnTo>
                  <a:lnTo>
                    <a:pt x="2662399" y="1967989"/>
                  </a:lnTo>
                  <a:lnTo>
                    <a:pt x="2623898" y="1935073"/>
                  </a:lnTo>
                  <a:lnTo>
                    <a:pt x="2584839" y="1904648"/>
                  </a:lnTo>
                  <a:lnTo>
                    <a:pt x="2545275" y="1876579"/>
                  </a:lnTo>
                  <a:lnTo>
                    <a:pt x="2505254" y="1850733"/>
                  </a:lnTo>
                  <a:lnTo>
                    <a:pt x="2464828" y="1826974"/>
                  </a:lnTo>
                  <a:lnTo>
                    <a:pt x="2424047" y="1805170"/>
                  </a:lnTo>
                  <a:lnTo>
                    <a:pt x="2341622" y="1766886"/>
                  </a:lnTo>
                  <a:lnTo>
                    <a:pt x="2258383" y="1734807"/>
                  </a:lnTo>
                  <a:lnTo>
                    <a:pt x="2174732" y="1707860"/>
                  </a:lnTo>
                  <a:lnTo>
                    <a:pt x="2049368" y="1674715"/>
                  </a:lnTo>
                  <a:lnTo>
                    <a:pt x="1725343" y="1603420"/>
                  </a:lnTo>
                  <a:lnTo>
                    <a:pt x="1611573" y="1572763"/>
                  </a:lnTo>
                  <a:lnTo>
                    <a:pt x="1539165" y="1548230"/>
                  </a:lnTo>
                  <a:lnTo>
                    <a:pt x="1469978" y="1519168"/>
                  </a:lnTo>
                  <a:lnTo>
                    <a:pt x="1404416" y="1484504"/>
                  </a:lnTo>
                  <a:lnTo>
                    <a:pt x="1342884" y="1443164"/>
                  </a:lnTo>
                  <a:lnTo>
                    <a:pt x="1285783" y="1394076"/>
                  </a:lnTo>
                  <a:lnTo>
                    <a:pt x="1259021" y="1366290"/>
                  </a:lnTo>
                  <a:lnTo>
                    <a:pt x="1233519" y="1336165"/>
                  </a:lnTo>
                  <a:lnTo>
                    <a:pt x="1209326" y="1303565"/>
                  </a:lnTo>
                  <a:lnTo>
                    <a:pt x="1171561" y="1244704"/>
                  </a:lnTo>
                  <a:lnTo>
                    <a:pt x="1138339" y="1182910"/>
                  </a:lnTo>
                  <a:lnTo>
                    <a:pt x="1108921" y="1118638"/>
                  </a:lnTo>
                  <a:lnTo>
                    <a:pt x="1070315" y="1018581"/>
                  </a:lnTo>
                  <a:lnTo>
                    <a:pt x="935155" y="603577"/>
                  </a:lnTo>
                  <a:lnTo>
                    <a:pt x="893740" y="503813"/>
                  </a:lnTo>
                  <a:lnTo>
                    <a:pt x="861826" y="439802"/>
                  </a:lnTo>
                  <a:lnTo>
                    <a:pt x="825607" y="378321"/>
                  </a:lnTo>
                  <a:lnTo>
                    <a:pt x="784346" y="319824"/>
                  </a:lnTo>
                  <a:lnTo>
                    <a:pt x="737308" y="264767"/>
                  </a:lnTo>
                  <a:lnTo>
                    <a:pt x="683753" y="213606"/>
                  </a:lnTo>
                  <a:lnTo>
                    <a:pt x="622946" y="166795"/>
                  </a:lnTo>
                  <a:lnTo>
                    <a:pt x="589592" y="145163"/>
                  </a:lnTo>
                  <a:lnTo>
                    <a:pt x="554149" y="124789"/>
                  </a:lnTo>
                  <a:lnTo>
                    <a:pt x="516523" y="105731"/>
                  </a:lnTo>
                  <a:lnTo>
                    <a:pt x="476624" y="88044"/>
                  </a:lnTo>
                  <a:lnTo>
                    <a:pt x="434359" y="71787"/>
                  </a:lnTo>
                  <a:lnTo>
                    <a:pt x="389635" y="57016"/>
                  </a:lnTo>
                  <a:lnTo>
                    <a:pt x="342361" y="43787"/>
                  </a:lnTo>
                  <a:lnTo>
                    <a:pt x="292445" y="32158"/>
                  </a:lnTo>
                  <a:lnTo>
                    <a:pt x="239794" y="22185"/>
                  </a:lnTo>
                  <a:lnTo>
                    <a:pt x="184316" y="13927"/>
                  </a:lnTo>
                  <a:lnTo>
                    <a:pt x="125919" y="7438"/>
                  </a:lnTo>
                  <a:lnTo>
                    <a:pt x="64511" y="2777"/>
                  </a:lnTo>
                  <a:lnTo>
                    <a:pt x="0" y="0"/>
                  </a:lnTo>
                  <a:lnTo>
                    <a:pt x="97922" y="2297940"/>
                  </a:lnTo>
                  <a:lnTo>
                    <a:pt x="2938962" y="2297944"/>
                  </a:lnTo>
                  <a:close/>
                </a:path>
              </a:pathLst>
            </a:custGeom>
            <a:solidFill>
              <a:srgbClr val="E2E0D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9409" y="8717400"/>
              <a:ext cx="2202180" cy="1569720"/>
            </a:xfrm>
            <a:custGeom>
              <a:avLst/>
              <a:gdLst/>
              <a:ahLst/>
              <a:cxnLst/>
              <a:rect l="l" t="t" r="r" b="b"/>
              <a:pathLst>
                <a:path w="2202180" h="1569720">
                  <a:moveTo>
                    <a:pt x="2202001" y="1569599"/>
                  </a:moveTo>
                  <a:lnTo>
                    <a:pt x="2170729" y="1514013"/>
                  </a:lnTo>
                  <a:lnTo>
                    <a:pt x="2139487" y="1465182"/>
                  </a:lnTo>
                  <a:lnTo>
                    <a:pt x="2103981" y="1415425"/>
                  </a:lnTo>
                  <a:lnTo>
                    <a:pt x="2063826" y="1364749"/>
                  </a:lnTo>
                  <a:lnTo>
                    <a:pt x="2018638" y="1313161"/>
                  </a:lnTo>
                  <a:lnTo>
                    <a:pt x="1968032" y="1260665"/>
                  </a:lnTo>
                  <a:lnTo>
                    <a:pt x="1927994" y="1222678"/>
                  </a:lnTo>
                  <a:lnTo>
                    <a:pt x="1887244" y="1189038"/>
                  </a:lnTo>
                  <a:lnTo>
                    <a:pt x="1845875" y="1159434"/>
                  </a:lnTo>
                  <a:lnTo>
                    <a:pt x="1803977" y="1133552"/>
                  </a:lnTo>
                  <a:lnTo>
                    <a:pt x="1761642" y="1111079"/>
                  </a:lnTo>
                  <a:lnTo>
                    <a:pt x="1718962" y="1091704"/>
                  </a:lnTo>
                  <a:lnTo>
                    <a:pt x="1676028" y="1075113"/>
                  </a:lnTo>
                  <a:lnTo>
                    <a:pt x="1632932" y="1060993"/>
                  </a:lnTo>
                  <a:lnTo>
                    <a:pt x="1589765" y="1049032"/>
                  </a:lnTo>
                  <a:lnTo>
                    <a:pt x="1546618" y="1038918"/>
                  </a:lnTo>
                  <a:lnTo>
                    <a:pt x="1460754" y="1022976"/>
                  </a:lnTo>
                  <a:lnTo>
                    <a:pt x="1252864" y="993539"/>
                  </a:lnTo>
                  <a:lnTo>
                    <a:pt x="1174338" y="979365"/>
                  </a:lnTo>
                  <a:lnTo>
                    <a:pt x="1136433" y="970513"/>
                  </a:lnTo>
                  <a:lnTo>
                    <a:pt x="1099556" y="960067"/>
                  </a:lnTo>
                  <a:lnTo>
                    <a:pt x="1029251" y="933143"/>
                  </a:lnTo>
                  <a:lnTo>
                    <a:pt x="964155" y="896092"/>
                  </a:lnTo>
                  <a:lnTo>
                    <a:pt x="933789" y="872987"/>
                  </a:lnTo>
                  <a:lnTo>
                    <a:pt x="905000" y="846412"/>
                  </a:lnTo>
                  <a:lnTo>
                    <a:pt x="877879" y="816055"/>
                  </a:lnTo>
                  <a:lnTo>
                    <a:pt x="836889" y="759371"/>
                  </a:lnTo>
                  <a:lnTo>
                    <a:pt x="801793" y="698207"/>
                  </a:lnTo>
                  <a:lnTo>
                    <a:pt x="756820" y="600515"/>
                  </a:lnTo>
                  <a:lnTo>
                    <a:pt x="675365" y="397615"/>
                  </a:lnTo>
                  <a:lnTo>
                    <a:pt x="645061" y="331870"/>
                  </a:lnTo>
                  <a:lnTo>
                    <a:pt x="610605" y="268941"/>
                  </a:lnTo>
                  <a:lnTo>
                    <a:pt x="570451" y="209949"/>
                  </a:lnTo>
                  <a:lnTo>
                    <a:pt x="523054" y="156018"/>
                  </a:lnTo>
                  <a:lnTo>
                    <a:pt x="466868" y="108268"/>
                  </a:lnTo>
                  <a:lnTo>
                    <a:pt x="434996" y="87063"/>
                  </a:lnTo>
                  <a:lnTo>
                    <a:pt x="400346" y="67824"/>
                  </a:lnTo>
                  <a:lnTo>
                    <a:pt x="362727" y="50692"/>
                  </a:lnTo>
                  <a:lnTo>
                    <a:pt x="321945" y="35807"/>
                  </a:lnTo>
                  <a:lnTo>
                    <a:pt x="277806" y="23309"/>
                  </a:lnTo>
                  <a:lnTo>
                    <a:pt x="230117" y="13340"/>
                  </a:lnTo>
                  <a:lnTo>
                    <a:pt x="178685" y="6038"/>
                  </a:lnTo>
                  <a:lnTo>
                    <a:pt x="123317" y="1544"/>
                  </a:lnTo>
                  <a:lnTo>
                    <a:pt x="63819" y="0"/>
                  </a:lnTo>
                  <a:lnTo>
                    <a:pt x="0" y="1544"/>
                  </a:lnTo>
                  <a:lnTo>
                    <a:pt x="185089" y="1569597"/>
                  </a:lnTo>
                  <a:lnTo>
                    <a:pt x="2202001" y="1569599"/>
                  </a:lnTo>
                  <a:close/>
                </a:path>
              </a:pathLst>
            </a:custGeom>
            <a:solidFill>
              <a:srgbClr val="D1B4B3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-39" y="6536803"/>
              <a:ext cx="634365" cy="3146425"/>
            </a:xfrm>
            <a:custGeom>
              <a:avLst/>
              <a:gdLst/>
              <a:ahLst/>
              <a:cxnLst/>
              <a:rect l="l" t="t" r="r" b="b"/>
              <a:pathLst>
                <a:path w="634365" h="3146425">
                  <a:moveTo>
                    <a:pt x="579058" y="3145992"/>
                  </a:moveTo>
                  <a:lnTo>
                    <a:pt x="591622" y="3121280"/>
                  </a:lnTo>
                  <a:lnTo>
                    <a:pt x="616346" y="3056412"/>
                  </a:lnTo>
                  <a:lnTo>
                    <a:pt x="633746" y="2965338"/>
                  </a:lnTo>
                  <a:lnTo>
                    <a:pt x="624342" y="2862001"/>
                  </a:lnTo>
                  <a:lnTo>
                    <a:pt x="609436" y="2820877"/>
                  </a:lnTo>
                  <a:lnTo>
                    <a:pt x="589706" y="2780040"/>
                  </a:lnTo>
                  <a:lnTo>
                    <a:pt x="566460" y="2739330"/>
                  </a:lnTo>
                  <a:lnTo>
                    <a:pt x="488719" y="2616383"/>
                  </a:lnTo>
                  <a:lnTo>
                    <a:pt x="464501" y="2574601"/>
                  </a:lnTo>
                  <a:lnTo>
                    <a:pt x="443313" y="2532154"/>
                  </a:lnTo>
                  <a:lnTo>
                    <a:pt x="426465" y="2488885"/>
                  </a:lnTo>
                  <a:lnTo>
                    <a:pt x="415264" y="2444635"/>
                  </a:lnTo>
                  <a:lnTo>
                    <a:pt x="411021" y="2399245"/>
                  </a:lnTo>
                  <a:lnTo>
                    <a:pt x="415044" y="2352559"/>
                  </a:lnTo>
                  <a:lnTo>
                    <a:pt x="422988" y="2317305"/>
                  </a:lnTo>
                  <a:lnTo>
                    <a:pt x="433567" y="2282384"/>
                  </a:lnTo>
                  <a:lnTo>
                    <a:pt x="446253" y="2247409"/>
                  </a:lnTo>
                  <a:lnTo>
                    <a:pt x="507489" y="2099248"/>
                  </a:lnTo>
                  <a:lnTo>
                    <a:pt x="522777" y="2058211"/>
                  </a:lnTo>
                  <a:lnTo>
                    <a:pt x="536999" y="2014803"/>
                  </a:lnTo>
                  <a:lnTo>
                    <a:pt x="549625" y="1968637"/>
                  </a:lnTo>
                  <a:lnTo>
                    <a:pt x="560128" y="1919328"/>
                  </a:lnTo>
                  <a:lnTo>
                    <a:pt x="567977" y="1866488"/>
                  </a:lnTo>
                  <a:lnTo>
                    <a:pt x="572645" y="1809732"/>
                  </a:lnTo>
                  <a:lnTo>
                    <a:pt x="573602" y="1748674"/>
                  </a:lnTo>
                  <a:lnTo>
                    <a:pt x="570320" y="1682927"/>
                  </a:lnTo>
                  <a:lnTo>
                    <a:pt x="562269" y="1612104"/>
                  </a:lnTo>
                  <a:lnTo>
                    <a:pt x="552637" y="1558034"/>
                  </a:lnTo>
                  <a:lnTo>
                    <a:pt x="538860" y="1507943"/>
                  </a:lnTo>
                  <a:lnTo>
                    <a:pt x="521405" y="1461484"/>
                  </a:lnTo>
                  <a:lnTo>
                    <a:pt x="500737" y="1418311"/>
                  </a:lnTo>
                  <a:lnTo>
                    <a:pt x="477323" y="1378078"/>
                  </a:lnTo>
                  <a:lnTo>
                    <a:pt x="451628" y="1340437"/>
                  </a:lnTo>
                  <a:lnTo>
                    <a:pt x="424119" y="1305043"/>
                  </a:lnTo>
                  <a:lnTo>
                    <a:pt x="395261" y="1271549"/>
                  </a:lnTo>
                  <a:lnTo>
                    <a:pt x="365521" y="1239607"/>
                  </a:lnTo>
                  <a:lnTo>
                    <a:pt x="247058" y="1120443"/>
                  </a:lnTo>
                  <a:lnTo>
                    <a:pt x="219897" y="1091070"/>
                  </a:lnTo>
                  <a:lnTo>
                    <a:pt x="194650" y="1061170"/>
                  </a:lnTo>
                  <a:lnTo>
                    <a:pt x="171783" y="1030399"/>
                  </a:lnTo>
                  <a:lnTo>
                    <a:pt x="135054" y="964851"/>
                  </a:lnTo>
                  <a:lnTo>
                    <a:pt x="113438" y="891655"/>
                  </a:lnTo>
                  <a:lnTo>
                    <a:pt x="109462" y="851322"/>
                  </a:lnTo>
                  <a:lnTo>
                    <a:pt x="109480" y="816613"/>
                  </a:lnTo>
                  <a:lnTo>
                    <a:pt x="117017" y="747174"/>
                  </a:lnTo>
                  <a:lnTo>
                    <a:pt x="131802" y="677659"/>
                  </a:lnTo>
                  <a:lnTo>
                    <a:pt x="178804" y="503129"/>
                  </a:lnTo>
                  <a:lnTo>
                    <a:pt x="186622" y="468034"/>
                  </a:lnTo>
                  <a:lnTo>
                    <a:pt x="192949" y="432859"/>
                  </a:lnTo>
                  <a:lnTo>
                    <a:pt x="197372" y="397595"/>
                  </a:lnTo>
                  <a:lnTo>
                    <a:pt x="199478" y="362235"/>
                  </a:lnTo>
                  <a:lnTo>
                    <a:pt x="198854" y="326771"/>
                  </a:lnTo>
                  <a:lnTo>
                    <a:pt x="187767" y="255501"/>
                  </a:lnTo>
                  <a:lnTo>
                    <a:pt x="160806" y="183724"/>
                  </a:lnTo>
                  <a:lnTo>
                    <a:pt x="140341" y="147625"/>
                  </a:lnTo>
                  <a:lnTo>
                    <a:pt x="114669" y="111377"/>
                  </a:lnTo>
                  <a:lnTo>
                    <a:pt x="83376" y="74971"/>
                  </a:lnTo>
                  <a:lnTo>
                    <a:pt x="46051" y="38400"/>
                  </a:lnTo>
                  <a:lnTo>
                    <a:pt x="10" y="0"/>
                  </a:lnTo>
                  <a:lnTo>
                    <a:pt x="0" y="2807343"/>
                  </a:lnTo>
                  <a:lnTo>
                    <a:pt x="579058" y="3145992"/>
                  </a:lnTo>
                  <a:close/>
                </a:path>
              </a:pathLst>
            </a:custGeom>
            <a:solidFill>
              <a:srgbClr val="E6D2CA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-18" y="8133322"/>
              <a:ext cx="767715" cy="2153920"/>
            </a:xfrm>
            <a:custGeom>
              <a:avLst/>
              <a:gdLst/>
              <a:ahLst/>
              <a:cxnLst/>
              <a:rect l="l" t="t" r="r" b="b"/>
              <a:pathLst>
                <a:path w="767715" h="2153920">
                  <a:moveTo>
                    <a:pt x="763317" y="2153687"/>
                  </a:moveTo>
                  <a:lnTo>
                    <a:pt x="764277" y="2145226"/>
                  </a:lnTo>
                  <a:lnTo>
                    <a:pt x="767430" y="2091154"/>
                  </a:lnTo>
                  <a:lnTo>
                    <a:pt x="767569" y="2033813"/>
                  </a:lnTo>
                  <a:lnTo>
                    <a:pt x="764319" y="1972951"/>
                  </a:lnTo>
                  <a:lnTo>
                    <a:pt x="757306" y="1908320"/>
                  </a:lnTo>
                  <a:lnTo>
                    <a:pt x="746154" y="1839671"/>
                  </a:lnTo>
                  <a:lnTo>
                    <a:pt x="734917" y="1787495"/>
                  </a:lnTo>
                  <a:lnTo>
                    <a:pt x="720397" y="1738741"/>
                  </a:lnTo>
                  <a:lnTo>
                    <a:pt x="702901" y="1693159"/>
                  </a:lnTo>
                  <a:lnTo>
                    <a:pt x="682736" y="1650500"/>
                  </a:lnTo>
                  <a:lnTo>
                    <a:pt x="660211" y="1610512"/>
                  </a:lnTo>
                  <a:lnTo>
                    <a:pt x="635632" y="1572947"/>
                  </a:lnTo>
                  <a:lnTo>
                    <a:pt x="609308" y="1537554"/>
                  </a:lnTo>
                  <a:lnTo>
                    <a:pt x="581546" y="1504083"/>
                  </a:lnTo>
                  <a:lnTo>
                    <a:pt x="552653" y="1472285"/>
                  </a:lnTo>
                  <a:lnTo>
                    <a:pt x="522937" y="1441910"/>
                  </a:lnTo>
                  <a:lnTo>
                    <a:pt x="492705" y="1412706"/>
                  </a:lnTo>
                  <a:lnTo>
                    <a:pt x="462266" y="1384425"/>
                  </a:lnTo>
                  <a:lnTo>
                    <a:pt x="431927" y="1356817"/>
                  </a:lnTo>
                  <a:lnTo>
                    <a:pt x="401995" y="1329632"/>
                  </a:lnTo>
                  <a:lnTo>
                    <a:pt x="372778" y="1302619"/>
                  </a:lnTo>
                  <a:lnTo>
                    <a:pt x="344584" y="1275529"/>
                  </a:lnTo>
                  <a:lnTo>
                    <a:pt x="317719" y="1248111"/>
                  </a:lnTo>
                  <a:lnTo>
                    <a:pt x="269211" y="1191295"/>
                  </a:lnTo>
                  <a:lnTo>
                    <a:pt x="229713" y="1130171"/>
                  </a:lnTo>
                  <a:lnTo>
                    <a:pt x="201687" y="1062738"/>
                  </a:lnTo>
                  <a:lnTo>
                    <a:pt x="187594" y="986998"/>
                  </a:lnTo>
                  <a:lnTo>
                    <a:pt x="185923" y="951356"/>
                  </a:lnTo>
                  <a:lnTo>
                    <a:pt x="186711" y="915605"/>
                  </a:lnTo>
                  <a:lnTo>
                    <a:pt x="194313" y="843810"/>
                  </a:lnTo>
                  <a:lnTo>
                    <a:pt x="207694" y="771679"/>
                  </a:lnTo>
                  <a:lnTo>
                    <a:pt x="240963" y="626674"/>
                  </a:lnTo>
                  <a:lnTo>
                    <a:pt x="248662" y="590316"/>
                  </a:lnTo>
                  <a:lnTo>
                    <a:pt x="255438" y="553932"/>
                  </a:lnTo>
                  <a:lnTo>
                    <a:pt x="260951" y="517530"/>
                  </a:lnTo>
                  <a:lnTo>
                    <a:pt x="264864" y="481118"/>
                  </a:lnTo>
                  <a:lnTo>
                    <a:pt x="266838" y="444706"/>
                  </a:lnTo>
                  <a:lnTo>
                    <a:pt x="266536" y="408300"/>
                  </a:lnTo>
                  <a:lnTo>
                    <a:pt x="257745" y="335543"/>
                  </a:lnTo>
                  <a:lnTo>
                    <a:pt x="235786" y="262913"/>
                  </a:lnTo>
                  <a:lnTo>
                    <a:pt x="219022" y="226666"/>
                  </a:lnTo>
                  <a:lnTo>
                    <a:pt x="197951" y="190476"/>
                  </a:lnTo>
                  <a:lnTo>
                    <a:pt x="172235" y="154351"/>
                  </a:lnTo>
                  <a:lnTo>
                    <a:pt x="141535" y="118299"/>
                  </a:lnTo>
                  <a:lnTo>
                    <a:pt x="105512" y="82328"/>
                  </a:lnTo>
                  <a:lnTo>
                    <a:pt x="63830" y="46448"/>
                  </a:lnTo>
                  <a:lnTo>
                    <a:pt x="16148" y="10665"/>
                  </a:lnTo>
                  <a:lnTo>
                    <a:pt x="0" y="0"/>
                  </a:lnTo>
                  <a:lnTo>
                    <a:pt x="19" y="2153676"/>
                  </a:lnTo>
                  <a:lnTo>
                    <a:pt x="763317" y="2153687"/>
                  </a:lnTo>
                  <a:close/>
                </a:path>
              </a:pathLst>
            </a:custGeom>
            <a:solidFill>
              <a:srgbClr val="B3A7AC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454150" y="1664116"/>
            <a:ext cx="2990850" cy="577017"/>
          </a:xfrm>
          <a:prstGeom prst="rect">
            <a:avLst/>
          </a:prstGeom>
          <a:solidFill>
            <a:srgbClr val="B3A7AC"/>
          </a:solidFill>
        </p:spPr>
        <p:txBody>
          <a:bodyPr vert="horz" wrap="square" lIns="0" tIns="170180" rIns="0" bIns="0" rtlCol="0" anchor="ctr">
            <a:spAutoFit/>
          </a:bodyPr>
          <a:lstStyle/>
          <a:p>
            <a:pPr marL="313282">
              <a:lnSpc>
                <a:spcPct val="100000"/>
              </a:lnSpc>
              <a:spcBef>
                <a:spcPts val="1340"/>
              </a:spcBef>
            </a:pPr>
            <a:r>
              <a:rPr sz="2633" b="1" dirty="0">
                <a:solidFill>
                  <a:srgbClr val="FFFFFF"/>
                </a:solidFill>
                <a:latin typeface="Times New Roman"/>
                <a:cs typeface="Times New Roman"/>
              </a:rPr>
              <a:t>Core</a:t>
            </a:r>
            <a:r>
              <a:rPr sz="2633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33" b="1" spc="-7" dirty="0">
                <a:solidFill>
                  <a:srgbClr val="FFFFFF"/>
                </a:solidFill>
                <a:latin typeface="Times New Roman"/>
                <a:cs typeface="Times New Roman"/>
              </a:rPr>
              <a:t>Conclusion</a:t>
            </a:r>
            <a:endParaRPr sz="2633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44800" y="4705351"/>
            <a:ext cx="7162800" cy="1481175"/>
          </a:xfrm>
          <a:prstGeom prst="rect">
            <a:avLst/>
          </a:prstGeom>
          <a:ln w="19050">
            <a:solidFill>
              <a:srgbClr val="D1B4B3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559674" marR="505485" algn="ctr">
              <a:lnSpc>
                <a:spcPts val="3854"/>
              </a:lnSpc>
              <a:spcBef>
                <a:spcPts val="50"/>
              </a:spcBef>
            </a:pPr>
            <a:r>
              <a:rPr sz="3200" b="1" i="1" spc="-20" dirty="0">
                <a:solidFill>
                  <a:srgbClr val="050507"/>
                </a:solidFill>
                <a:latin typeface="Times New Roman"/>
                <a:cs typeface="Times New Roman"/>
              </a:rPr>
              <a:t>“AI’s</a:t>
            </a:r>
            <a:r>
              <a:rPr sz="3200" b="1" i="1" spc="-9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3200" b="1" i="1" spc="-20" dirty="0">
                <a:solidFill>
                  <a:srgbClr val="050507"/>
                </a:solidFill>
                <a:latin typeface="Times New Roman"/>
                <a:cs typeface="Times New Roman"/>
              </a:rPr>
              <a:t>‘human-</a:t>
            </a:r>
            <a:r>
              <a:rPr sz="3200" b="1" i="1" spc="-13" dirty="0">
                <a:solidFill>
                  <a:srgbClr val="050507"/>
                </a:solidFill>
                <a:latin typeface="Times New Roman"/>
                <a:cs typeface="Times New Roman"/>
              </a:rPr>
              <a:t>like’</a:t>
            </a:r>
            <a:r>
              <a:rPr sz="3200" b="1" i="1" spc="-22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050507"/>
                </a:solidFill>
                <a:latin typeface="Times New Roman"/>
                <a:cs typeface="Times New Roman"/>
              </a:rPr>
              <a:t>biases</a:t>
            </a:r>
            <a:r>
              <a:rPr sz="3200" b="1" i="1" spc="-9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050507"/>
                </a:solidFill>
                <a:latin typeface="Times New Roman"/>
                <a:cs typeface="Times New Roman"/>
              </a:rPr>
              <a:t>are</a:t>
            </a:r>
            <a:r>
              <a:rPr sz="3200" b="1" i="1" spc="-2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050507"/>
                </a:solidFill>
                <a:latin typeface="Times New Roman"/>
                <a:cs typeface="Times New Roman"/>
              </a:rPr>
              <a:t>both</a:t>
            </a:r>
            <a:r>
              <a:rPr sz="3200" b="1" i="1" spc="-4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3200" b="1" i="1" spc="-33" dirty="0">
                <a:solidFill>
                  <a:srgbClr val="050507"/>
                </a:solidFill>
                <a:latin typeface="Times New Roman"/>
                <a:cs typeface="Times New Roman"/>
              </a:rPr>
              <a:t>a </a:t>
            </a:r>
            <a:r>
              <a:rPr sz="3200" b="1" i="1" dirty="0">
                <a:solidFill>
                  <a:srgbClr val="050507"/>
                </a:solidFill>
                <a:latin typeface="Times New Roman"/>
                <a:cs typeface="Times New Roman"/>
              </a:rPr>
              <a:t>challenge</a:t>
            </a:r>
            <a:r>
              <a:rPr sz="3200" b="1" i="1" spc="-5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050507"/>
                </a:solidFill>
                <a:latin typeface="Times New Roman"/>
                <a:cs typeface="Times New Roman"/>
              </a:rPr>
              <a:t>and</a:t>
            </a:r>
            <a:r>
              <a:rPr sz="3200" b="1" i="1" spc="-2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050507"/>
                </a:solidFill>
                <a:latin typeface="Times New Roman"/>
                <a:cs typeface="Times New Roman"/>
              </a:rPr>
              <a:t>an</a:t>
            </a:r>
            <a:r>
              <a:rPr sz="3200" b="1" i="1" spc="-6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050507"/>
                </a:solidFill>
                <a:latin typeface="Times New Roman"/>
                <a:cs typeface="Times New Roman"/>
              </a:rPr>
              <a:t>opportunity</a:t>
            </a:r>
            <a:r>
              <a:rPr sz="3200" b="1" i="1" spc="-5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3200" b="1" i="1" spc="-17" dirty="0">
                <a:solidFill>
                  <a:srgbClr val="050507"/>
                </a:solidFill>
                <a:latin typeface="Times New Roman"/>
                <a:cs typeface="Times New Roman"/>
              </a:rPr>
              <a:t>for</a:t>
            </a:r>
            <a:endParaRPr sz="3200">
              <a:latin typeface="Times New Roman"/>
              <a:cs typeface="Times New Roman"/>
            </a:endParaRPr>
          </a:p>
          <a:p>
            <a:pPr marL="54189" algn="ctr">
              <a:lnSpc>
                <a:spcPts val="3674"/>
              </a:lnSpc>
            </a:pPr>
            <a:r>
              <a:rPr sz="3200" b="1" i="1" spc="-7" dirty="0">
                <a:solidFill>
                  <a:srgbClr val="050507"/>
                </a:solidFill>
                <a:latin typeface="Times New Roman"/>
                <a:cs typeface="Times New Roman"/>
              </a:rPr>
              <a:t>optimization.”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35100" y="3721100"/>
            <a:ext cx="2990850" cy="532133"/>
          </a:xfrm>
          <a:prstGeom prst="rect">
            <a:avLst/>
          </a:prstGeom>
          <a:solidFill>
            <a:srgbClr val="D1B4B3"/>
          </a:solidFill>
        </p:spPr>
        <p:txBody>
          <a:bodyPr vert="horz" wrap="square" lIns="0" tIns="125730" rIns="0" bIns="0" rtlCol="0">
            <a:spAutoFit/>
          </a:bodyPr>
          <a:lstStyle/>
          <a:p>
            <a:pPr marL="677367">
              <a:spcBef>
                <a:spcPts val="990"/>
              </a:spcBef>
            </a:pPr>
            <a:r>
              <a:rPr sz="2633" b="1" dirty="0">
                <a:solidFill>
                  <a:srgbClr val="FFFFFF"/>
                </a:solidFill>
                <a:latin typeface="Times New Roman"/>
                <a:cs typeface="Times New Roman"/>
              </a:rPr>
              <a:t>Key</a:t>
            </a:r>
            <a:r>
              <a:rPr sz="2633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33" b="1" spc="-13" dirty="0">
                <a:solidFill>
                  <a:srgbClr val="FFFFFF"/>
                </a:solidFill>
                <a:latin typeface="Times New Roman"/>
                <a:cs typeface="Times New Roman"/>
              </a:rPr>
              <a:t>Quote</a:t>
            </a:r>
            <a:endParaRPr sz="2633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58651" y="2558204"/>
            <a:ext cx="5954183" cy="992152"/>
          </a:xfrm>
          <a:prstGeom prst="rect">
            <a:avLst/>
          </a:prstGeom>
        </p:spPr>
        <p:txBody>
          <a:bodyPr vert="horz" wrap="square" lIns="0" tIns="7197" rIns="0" bIns="0" rtlCol="0">
            <a:spAutoFit/>
          </a:bodyPr>
          <a:lstStyle/>
          <a:p>
            <a:pPr marL="1231538" marR="3387" indent="-1223495">
              <a:lnSpc>
                <a:spcPct val="100299"/>
              </a:lnSpc>
              <a:spcBef>
                <a:spcPts val="57"/>
              </a:spcBef>
            </a:pPr>
            <a:r>
              <a:rPr sz="3200" b="1" dirty="0">
                <a:solidFill>
                  <a:srgbClr val="050507"/>
                </a:solidFill>
                <a:latin typeface="Times New Roman"/>
                <a:cs typeface="Times New Roman"/>
              </a:rPr>
              <a:t>GPT’s</a:t>
            </a:r>
            <a:r>
              <a:rPr sz="3200" b="1" spc="-90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32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decision-</a:t>
            </a:r>
            <a:r>
              <a:rPr sz="3200" b="1" dirty="0">
                <a:solidFill>
                  <a:srgbClr val="050507"/>
                </a:solidFill>
                <a:latin typeface="Times New Roman"/>
                <a:cs typeface="Times New Roman"/>
              </a:rPr>
              <a:t>making</a:t>
            </a:r>
            <a:r>
              <a:rPr sz="3200" b="1" spc="-4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50507"/>
                </a:solidFill>
                <a:latin typeface="Times New Roman"/>
                <a:cs typeface="Times New Roman"/>
              </a:rPr>
              <a:t>is</a:t>
            </a:r>
            <a:r>
              <a:rPr sz="3200" b="1" spc="-4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50507"/>
                </a:solidFill>
                <a:latin typeface="Times New Roman"/>
                <a:cs typeface="Times New Roman"/>
              </a:rPr>
              <a:t>a</a:t>
            </a:r>
            <a:r>
              <a:rPr sz="3200" b="1" spc="-4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50507"/>
                </a:solidFill>
                <a:latin typeface="Times New Roman"/>
                <a:cs typeface="Times New Roman"/>
              </a:rPr>
              <a:t>mix</a:t>
            </a:r>
            <a:r>
              <a:rPr sz="3200" b="1" spc="-4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3200" b="1" spc="-17" dirty="0">
                <a:solidFill>
                  <a:srgbClr val="050507"/>
                </a:solidFill>
                <a:latin typeface="Times New Roman"/>
                <a:cs typeface="Times New Roman"/>
              </a:rPr>
              <a:t>of </a:t>
            </a:r>
            <a:r>
              <a:rPr sz="3200" b="1" dirty="0">
                <a:solidFill>
                  <a:srgbClr val="050507"/>
                </a:solidFill>
                <a:latin typeface="Times New Roman"/>
                <a:cs typeface="Times New Roman"/>
              </a:rPr>
              <a:t>rationality</a:t>
            </a:r>
            <a:r>
              <a:rPr sz="3200" b="1" spc="-53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50507"/>
                </a:solidFill>
                <a:latin typeface="Times New Roman"/>
                <a:cs typeface="Times New Roman"/>
              </a:rPr>
              <a:t>and</a:t>
            </a:r>
            <a:r>
              <a:rPr sz="3200" b="1" spc="-37" dirty="0">
                <a:solidFill>
                  <a:srgbClr val="050507"/>
                </a:solidFill>
                <a:latin typeface="Times New Roman"/>
                <a:cs typeface="Times New Roman"/>
              </a:rPr>
              <a:t> </a:t>
            </a:r>
            <a:r>
              <a:rPr sz="3200" b="1" spc="-7" dirty="0">
                <a:solidFill>
                  <a:srgbClr val="050507"/>
                </a:solidFill>
                <a:latin typeface="Times New Roman"/>
                <a:cs typeface="Times New Roman"/>
              </a:rPr>
              <a:t>bias.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624" y="489331"/>
            <a:ext cx="2490639" cy="6292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74A12-8710-E408-9C29-6FFF4DEAA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61EA4E-B595-FA14-DD70-3007EE6AB53A}"/>
              </a:ext>
            </a:extLst>
          </p:cNvPr>
          <p:cNvSpPr txBox="1"/>
          <p:nvPr/>
        </p:nvSpPr>
        <p:spPr>
          <a:xfrm>
            <a:off x="3884480" y="2721114"/>
            <a:ext cx="37933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Paper</a:t>
            </a:r>
            <a:r>
              <a:rPr lang="zh-CN" altLang="en-US" sz="4000" dirty="0"/>
              <a:t> </a:t>
            </a:r>
            <a:r>
              <a:rPr lang="en-US" altLang="zh-CN" sz="4000" dirty="0"/>
              <a:t>Sharing</a:t>
            </a:r>
            <a:r>
              <a:rPr lang="zh-CN" altLang="en-US" sz="4000" dirty="0"/>
              <a:t> </a:t>
            </a:r>
            <a:r>
              <a:rPr lang="en-US" altLang="zh-CN" sz="4000" dirty="0"/>
              <a:t>-2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3046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619"/>
            <a:ext cx="12201313" cy="686562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4347784" y="932723"/>
            <a:ext cx="3408379" cy="3408379"/>
          </a:xfrm>
          <a:prstGeom prst="ellipse">
            <a:avLst/>
          </a:prstGeom>
          <a:noFill/>
          <a:ln w="9525">
            <a:gradFill>
              <a:gsLst>
                <a:gs pos="0">
                  <a:schemeClr val="bg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椭圆 3"/>
          <p:cNvSpPr/>
          <p:nvPr/>
        </p:nvSpPr>
        <p:spPr>
          <a:xfrm>
            <a:off x="4631817" y="1216755"/>
            <a:ext cx="2840316" cy="2840316"/>
          </a:xfrm>
          <a:prstGeom prst="ellipse">
            <a:avLst/>
          </a:prstGeom>
          <a:noFill/>
          <a:ln w="12700">
            <a:gradFill>
              <a:gsLst>
                <a:gs pos="0">
                  <a:schemeClr val="bg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778934" y="2084494"/>
            <a:ext cx="10721340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33" dirty="0">
                <a:solidFill>
                  <a:srgbClr val="6D87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Monitoring &amp; Quantifying AIGT </a:t>
            </a:r>
          </a:p>
          <a:p>
            <a:pPr algn="ctr"/>
            <a:r>
              <a:rPr lang="en-US" altLang="zh-CN" sz="3733" dirty="0">
                <a:solidFill>
                  <a:srgbClr val="6D87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on Social Media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391921" y="5061374"/>
            <a:ext cx="9263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</a:rPr>
              <a:t>224030188  SHI Wen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128674" y="5924974"/>
            <a:ext cx="142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Feb 27th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/>
      <p:bldP spid="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88519" r="-1668"/>
          <a:stretch>
            <a:fillRect/>
          </a:stretch>
        </p:blipFill>
        <p:spPr>
          <a:xfrm>
            <a:off x="0" y="6070600"/>
            <a:ext cx="12395200" cy="78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r="715" b="73889"/>
          <a:stretch>
            <a:fillRect/>
          </a:stretch>
        </p:blipFill>
        <p:spPr>
          <a:xfrm>
            <a:off x="0" y="0"/>
            <a:ext cx="12192000" cy="1388533"/>
          </a:xfrm>
          <a:prstGeom prst="rect">
            <a:avLst/>
          </a:prstGeom>
        </p:spPr>
      </p:pic>
      <p:cxnSp>
        <p:nvCxnSpPr>
          <p:cNvPr id="6" name="直接连接符 5"/>
          <p:cNvCxnSpPr/>
          <p:nvPr>
            <p:custDataLst>
              <p:tags r:id="rId1"/>
            </p:custDataLst>
          </p:nvPr>
        </p:nvCxnSpPr>
        <p:spPr>
          <a:xfrm>
            <a:off x="6121400" y="2117361"/>
            <a:ext cx="0" cy="3516275"/>
          </a:xfrm>
          <a:prstGeom prst="line">
            <a:avLst/>
          </a:prstGeom>
          <a:ln>
            <a:solidFill>
              <a:srgbClr val="504F4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>
            <p:custDataLst>
              <p:tags r:id="rId2"/>
            </p:custDataLst>
          </p:nvPr>
        </p:nvSpPr>
        <p:spPr>
          <a:xfrm>
            <a:off x="3537243" y="2163732"/>
            <a:ext cx="129875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67" spc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sz="1867" spc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6433821" y="1631528"/>
            <a:ext cx="5526193" cy="532553"/>
          </a:xfrm>
          <a:prstGeom prst="rect">
            <a:avLst/>
          </a:prstGeom>
          <a:solidFill>
            <a:srgbClr val="445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6768254" y="1656081"/>
            <a:ext cx="193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91920" y="424181"/>
            <a:ext cx="934042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33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 and Motivation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609083" y="6308247"/>
            <a:ext cx="108959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defRPr/>
            </a:pPr>
            <a:r>
              <a:rPr lang="en-US" altLang="zh-CN" sz="2133" b="1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Feb 27</a:t>
            </a:r>
            <a:r>
              <a:rPr lang="en-US" altLang="zh-CN" sz="2133" b="1" baseline="30000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th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433821" y="2308014"/>
            <a:ext cx="5737860" cy="11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33" dirty="0">
                <a:solidFill>
                  <a:srgbClr val="6D87A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lang="en-US" altLang="zh-CN" sz="1333" dirty="0">
                <a:solidFill>
                  <a:srgbClr val="6D87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rapid development of Large Language Models (LLMs) has improved the quality of AI-Generated Texts (AIGTs), </a:t>
            </a:r>
          </a:p>
          <a:p>
            <a:r>
              <a:rPr lang="en-US" altLang="zh-CN" sz="1333" dirty="0">
                <a:solidFill>
                  <a:srgbClr val="6D87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which are now widely used in daily life.</a:t>
            </a:r>
          </a:p>
          <a:p>
            <a:r>
              <a:rPr lang="en-US" altLang="zh-CN" sz="1333" dirty="0">
                <a:solidFill>
                  <a:srgbClr val="6D87A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lang="en-US" altLang="zh-CN" sz="1333" dirty="0">
                <a:solidFill>
                  <a:srgbClr val="6D87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misuse of AIGTs on social media can lead to misinformation and manipulation of public opinion, posing significant societal risks.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087" y="2084493"/>
            <a:ext cx="5809827" cy="3544147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6433821" y="3692314"/>
            <a:ext cx="5526193" cy="532553"/>
          </a:xfrm>
          <a:prstGeom prst="rect">
            <a:avLst/>
          </a:prstGeom>
          <a:solidFill>
            <a:srgbClr val="445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文本框 17"/>
          <p:cNvSpPr txBox="1"/>
          <p:nvPr/>
        </p:nvSpPr>
        <p:spPr>
          <a:xfrm>
            <a:off x="6768254" y="3716867"/>
            <a:ext cx="193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454141" y="4373881"/>
            <a:ext cx="573786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33" dirty="0">
                <a:solidFill>
                  <a:srgbClr val="6D87A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lang="en-US" altLang="zh-CN" sz="1333" dirty="0">
                <a:solidFill>
                  <a:srgbClr val="6D87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 research lacks a systematic study on the prevalence of AIGTs on social media.</a:t>
            </a:r>
          </a:p>
          <a:p>
            <a:r>
              <a:rPr lang="en-US" altLang="zh-CN" sz="1333" dirty="0">
                <a:solidFill>
                  <a:srgbClr val="6D87A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lang="en-US" altLang="zh-CN" sz="1333" dirty="0">
                <a:solidFill>
                  <a:srgbClr val="6D87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study aims to fill this gap by quantifying and monitoring AIGTs and analyzing their characteristics.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943687" y="5628641"/>
            <a:ext cx="7205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6D87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 we already interacting with AI-generated texts on social media?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32" grpId="0"/>
      <p:bldP spid="32" grpId="1"/>
      <p:bldP spid="3" grpId="0" bldLvl="0" animBg="1"/>
      <p:bldP spid="25" grpId="0"/>
      <p:bldP spid="25" grpId="1"/>
      <p:bldP spid="28" grpId="0"/>
      <p:bldP spid="2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D331C-96A9-4BE5-60E6-A3681A789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305F55-F40B-C011-31C7-E177F06A68DE}"/>
              </a:ext>
            </a:extLst>
          </p:cNvPr>
          <p:cNvSpPr txBox="1"/>
          <p:nvPr/>
        </p:nvSpPr>
        <p:spPr>
          <a:xfrm>
            <a:off x="457226" y="66931"/>
            <a:ext cx="121975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Various LLMs</a:t>
            </a:r>
          </a:p>
          <a:p>
            <a:endParaRPr lang="en-US" sz="4000" dirty="0"/>
          </a:p>
          <a:p>
            <a:endParaRPr lang="en-US" altLang="zh-CN" sz="4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4000" dirty="0">
              <a:sym typeface="+mn-ea"/>
            </a:endParaRPr>
          </a:p>
          <a:p>
            <a:endParaRPr lang="en-US" altLang="zh-CN" sz="4000" dirty="0">
              <a:sym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F369E4-B561-C659-65CB-19AEE15114F7}"/>
              </a:ext>
            </a:extLst>
          </p:cNvPr>
          <p:cNvSpPr txBox="1"/>
          <p:nvPr/>
        </p:nvSpPr>
        <p:spPr>
          <a:xfrm>
            <a:off x="457226" y="220882"/>
            <a:ext cx="10332763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GPTs,</a:t>
            </a:r>
            <a:r>
              <a:rPr lang="zh-CN" altLang="en-US" sz="2800" dirty="0"/>
              <a:t> </a:t>
            </a:r>
            <a:r>
              <a:rPr lang="en-US" altLang="zh-CN" sz="2800" dirty="0" err="1"/>
              <a:t>Deepseek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Llama</a:t>
            </a:r>
            <a:r>
              <a:rPr lang="zh-CN" altLang="en-US" sz="2800" dirty="0"/>
              <a:t> </a:t>
            </a:r>
            <a:r>
              <a:rPr lang="en-US" altLang="zh-CN" sz="2800" dirty="0"/>
              <a:t>(Meta)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Q: Llama 3 405B, how many parameters?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Performance?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Q: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During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pre-training,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what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kind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of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web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data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gets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removed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from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training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dataset?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Q: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During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pre-training,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what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kinds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of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quality classifiers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are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used?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Q: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During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pre-training,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what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kind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of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data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specially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collected?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Q: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What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data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mix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percentage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used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training?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Q: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What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does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“a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nnealing the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earning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ate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” mean?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Q: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What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does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“S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caling laws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mean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in ML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err="1"/>
              <a:t>Qwen</a:t>
            </a:r>
            <a:r>
              <a:rPr lang="en-US" altLang="zh-CN" sz="28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Q: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What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 err="1">
                <a:solidFill>
                  <a:schemeClr val="accent6">
                    <a:lumMod val="75000"/>
                  </a:schemeClr>
                </a:solidFill>
              </a:rPr>
              <a:t>Qwen’s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context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</a:rPr>
              <a:t>length?</a:t>
            </a:r>
          </a:p>
          <a:p>
            <a:pPr lvl="1"/>
            <a:endParaRPr lang="en-US" altLang="zh-CN" sz="28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u="sng" dirty="0"/>
          </a:p>
          <a:p>
            <a:endParaRPr lang="en-US" altLang="zh-CN" sz="28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81890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53"/>
    </mc:Choice>
    <mc:Fallback xmlns="">
      <p:transition spd="slow" advTm="3605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0"/>
          <a:stretch>
            <a:fillRect/>
          </a:stretch>
        </p:blipFill>
        <p:spPr>
          <a:xfrm>
            <a:off x="1806" y="0"/>
            <a:ext cx="5459193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" y="0"/>
            <a:ext cx="5459193" cy="6858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1007533" y="2084494"/>
            <a:ext cx="3119120" cy="2457873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1199727" y="1891454"/>
            <a:ext cx="2324100" cy="238167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92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98829" y="141169"/>
            <a:ext cx="4342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spc="800" dirty="0">
                <a:solidFill>
                  <a:srgbClr val="151B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Methodology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801276" y="6308247"/>
            <a:ext cx="108959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defRPr/>
            </a:pPr>
            <a:r>
              <a:rPr lang="en-US" altLang="zh-CN" sz="2133" b="1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Feb 27</a:t>
            </a:r>
            <a:r>
              <a:rPr lang="en-US" altLang="zh-CN" sz="2133" b="1" baseline="30000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th</a:t>
            </a:r>
          </a:p>
        </p:txBody>
      </p:sp>
      <p:sp>
        <p:nvSpPr>
          <p:cNvPr id="8" name="矩形 7"/>
          <p:cNvSpPr/>
          <p:nvPr/>
        </p:nvSpPr>
        <p:spPr>
          <a:xfrm>
            <a:off x="5903807" y="902547"/>
            <a:ext cx="5356013" cy="565573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5656580" y="1551941"/>
            <a:ext cx="6458373" cy="1528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33" b="1" spc="40" dirty="0">
                <a:solidFill>
                  <a:srgbClr val="6D87A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lang="en-US" altLang="zh-CN" sz="1333" b="1" spc="40" dirty="0">
                <a:solidFill>
                  <a:srgbClr val="6D87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SM-D Dataset:</a:t>
            </a:r>
            <a:r>
              <a:rPr lang="en-US" altLang="zh-CN" sz="1333" spc="40" dirty="0">
                <a:solidFill>
                  <a:srgbClr val="6D87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Collected 2.4M posts from Medium, Quora, and Reddit </a:t>
            </a:r>
          </a:p>
          <a:p>
            <a:r>
              <a:rPr lang="en-US" altLang="zh-CN" sz="1333" spc="40" dirty="0">
                <a:solidFill>
                  <a:srgbClr val="6D87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(January 2022 - October 2024).</a:t>
            </a:r>
          </a:p>
          <a:p>
            <a:pPr indent="609585"/>
            <a:r>
              <a:rPr lang="en-US" altLang="zh-CN" sz="1333" spc="40" dirty="0">
                <a:solidFill>
                  <a:srgbClr val="6D87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Medium: 1,170,821 articles.</a:t>
            </a:r>
          </a:p>
          <a:p>
            <a:pPr indent="609585"/>
            <a:r>
              <a:rPr lang="en-US" altLang="zh-CN" sz="1333" spc="40" dirty="0">
                <a:solidFill>
                  <a:srgbClr val="6D87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Quora: 245,131 answers.</a:t>
            </a:r>
          </a:p>
          <a:p>
            <a:pPr indent="609585"/>
            <a:r>
              <a:rPr lang="en-US" altLang="zh-CN" sz="1333" spc="40" dirty="0">
                <a:solidFill>
                  <a:srgbClr val="6D87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Reddit: 982,440 comments.</a:t>
            </a:r>
          </a:p>
          <a:p>
            <a:r>
              <a:rPr lang="en-US" altLang="zh-CN" sz="1333" spc="40" dirty="0">
                <a:solidFill>
                  <a:srgbClr val="6D87A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lang="en-US" altLang="zh-CN" sz="1333" spc="40" dirty="0">
                <a:solidFill>
                  <a:srgbClr val="6D87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Filtering: Excluded texts with fewer than 150 characters or less than 90% English content.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973233" y="928793"/>
            <a:ext cx="513418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16" name="矩形 15"/>
          <p:cNvSpPr/>
          <p:nvPr/>
        </p:nvSpPr>
        <p:spPr>
          <a:xfrm>
            <a:off x="5902960" y="3167380"/>
            <a:ext cx="5356013" cy="565573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文本框 16"/>
          <p:cNvSpPr txBox="1"/>
          <p:nvPr/>
        </p:nvSpPr>
        <p:spPr>
          <a:xfrm>
            <a:off x="5972387" y="3193627"/>
            <a:ext cx="513418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>
                <a:solidFill>
                  <a:schemeClr val="bg1"/>
                </a:solidFill>
              </a:rPr>
              <a:t>AIGTBench Dataset</a:t>
            </a:r>
          </a:p>
        </p:txBody>
      </p:sp>
      <p:sp>
        <p:nvSpPr>
          <p:cNvPr id="18" name="TextBox 12"/>
          <p:cNvSpPr txBox="1"/>
          <p:nvPr/>
        </p:nvSpPr>
        <p:spPr>
          <a:xfrm>
            <a:off x="5714153" y="3865880"/>
            <a:ext cx="6028267" cy="9635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333" spc="40" dirty="0">
                <a:solidFill>
                  <a:srgbClr val="6D87A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lang="en-US" altLang="zh-CN" sz="1333" spc="40" dirty="0">
                <a:solidFill>
                  <a:srgbClr val="6D87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Combined open-source datasets with AIGTs generated from social media data.</a:t>
            </a:r>
          </a:p>
          <a:p>
            <a:r>
              <a:rPr lang="en-US" altLang="zh-CN" sz="1333" spc="40" dirty="0">
                <a:solidFill>
                  <a:srgbClr val="6D87A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lang="en-US" altLang="zh-CN" sz="1333" spc="40" dirty="0">
                <a:solidFill>
                  <a:srgbClr val="6D87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Included 12 LLMs (e.g., GPT series, Llama series) with 28.77M AIGT and 13.55M HWT samples.</a:t>
            </a:r>
          </a:p>
          <a:p>
            <a:r>
              <a:rPr lang="en-US" altLang="zh-CN" sz="1333" spc="40" dirty="0">
                <a:solidFill>
                  <a:srgbClr val="6D87A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lang="en-US" altLang="zh-CN" sz="1333" spc="40" dirty="0">
                <a:solidFill>
                  <a:srgbClr val="6D87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Used for training and evaluating AIGT detectors.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34" y="1"/>
            <a:ext cx="3495887" cy="37397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39607" y="3716867"/>
            <a:ext cx="4924213" cy="24231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rcRect t="16779"/>
          <a:stretch>
            <a:fillRect/>
          </a:stretch>
        </p:blipFill>
        <p:spPr>
          <a:xfrm>
            <a:off x="5903807" y="5252720"/>
            <a:ext cx="5527887" cy="10498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" grpId="0"/>
      <p:bldP spid="6" grpId="0"/>
      <p:bldP spid="8" grpId="0" animBg="1"/>
      <p:bldP spid="8" grpId="1" animBg="1"/>
      <p:bldP spid="13" grpId="0"/>
      <p:bldP spid="13" grpId="1"/>
      <p:bldP spid="14" grpId="0"/>
      <p:bldP spid="14" grpId="1"/>
      <p:bldP spid="16" grpId="0" bldLvl="0" animBg="1"/>
      <p:bldP spid="16" grpId="1" animBg="1"/>
      <p:bldP spid="17" grpId="0"/>
      <p:bldP spid="17" grpId="1"/>
      <p:bldP spid="18" grpId="0"/>
      <p:bldP spid="18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44" b="32778"/>
          <a:stretch>
            <a:fillRect/>
          </a:stretch>
        </p:blipFill>
        <p:spPr>
          <a:xfrm>
            <a:off x="1103336" y="356454"/>
            <a:ext cx="9990409" cy="22479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12460" y="4101254"/>
            <a:ext cx="5356013" cy="565573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3969400" y="1588182"/>
            <a:ext cx="4264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spc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T-test Results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44" b="32778"/>
          <a:stretch>
            <a:fillRect/>
          </a:stretch>
        </p:blipFill>
        <p:spPr>
          <a:xfrm>
            <a:off x="1103336" y="356454"/>
            <a:ext cx="9990409" cy="2247900"/>
          </a:xfrm>
          <a:prstGeom prst="rect">
            <a:avLst/>
          </a:prstGeom>
        </p:spPr>
      </p:pic>
      <p:sp>
        <p:nvSpPr>
          <p:cNvPr id="9" name="TextBox 5"/>
          <p:cNvSpPr txBox="1"/>
          <p:nvPr/>
        </p:nvSpPr>
        <p:spPr>
          <a:xfrm>
            <a:off x="3970245" y="1521295"/>
            <a:ext cx="3988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spc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Methodology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781887" y="4127501"/>
            <a:ext cx="5134187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>
                <a:solidFill>
                  <a:schemeClr val="bg1"/>
                </a:solidFill>
              </a:rPr>
              <a:t>AIGTBench Dataset and Evaluation Results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801276" y="6308247"/>
            <a:ext cx="108959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defRPr/>
            </a:pPr>
            <a:r>
              <a:rPr lang="en-US" altLang="zh-CN" sz="2133" b="1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Feb 27</a:t>
            </a:r>
            <a:r>
              <a:rPr lang="en-US" altLang="zh-CN" sz="2133" b="1" baseline="30000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th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" y="0"/>
            <a:ext cx="4771813" cy="339682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47" y="3429847"/>
            <a:ext cx="4839547" cy="343577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134" y="0"/>
            <a:ext cx="4774353" cy="40284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6621" y="4692227"/>
            <a:ext cx="4743873" cy="21657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/>
      <p:bldP spid="9" grpId="0"/>
      <p:bldP spid="9" grpId="1"/>
      <p:bldP spid="14" grpId="0"/>
      <p:bldP spid="14" grpId="1"/>
      <p:bldP spid="7" grpId="0"/>
      <p:bldP spid="7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0"/>
          <a:stretch>
            <a:fillRect/>
          </a:stretch>
        </p:blipFill>
        <p:spPr>
          <a:xfrm>
            <a:off x="1694" y="0"/>
            <a:ext cx="677418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" y="0"/>
            <a:ext cx="6816513" cy="6858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1871980" y="1107441"/>
            <a:ext cx="2844800" cy="2131060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2063327" y="836507"/>
            <a:ext cx="2981960" cy="110574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6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1524" y="222449"/>
            <a:ext cx="615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spc="800" dirty="0">
                <a:solidFill>
                  <a:srgbClr val="151B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Linguistic Analysis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987" y="848"/>
            <a:ext cx="4406053" cy="68571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" y="3007360"/>
            <a:ext cx="6776720" cy="385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0"/>
          <a:stretch>
            <a:fillRect/>
          </a:stretch>
        </p:blipFill>
        <p:spPr>
          <a:xfrm>
            <a:off x="1694" y="0"/>
            <a:ext cx="677418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" y="0"/>
            <a:ext cx="6816513" cy="6858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1103208" y="1028701"/>
            <a:ext cx="4276513" cy="2131060"/>
          </a:xfrm>
          <a:prstGeom prst="rect">
            <a:avLst/>
          </a:prstGeom>
          <a:solidFill>
            <a:srgbClr val="15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1007533" y="836507"/>
            <a:ext cx="2981960" cy="110574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6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6" y="68356"/>
            <a:ext cx="6829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spc="800" dirty="0">
                <a:solidFill>
                  <a:srgbClr val="151B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Multidimensional Analysis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1" y="3826934"/>
            <a:ext cx="4909820" cy="304969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7694" y="3491654"/>
            <a:ext cx="4276513" cy="329607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141" y="482600"/>
            <a:ext cx="3734647" cy="334433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9213" y="164253"/>
            <a:ext cx="5322147" cy="3244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0"/>
          <a:stretch>
            <a:fillRect/>
          </a:stretch>
        </p:blipFill>
        <p:spPr>
          <a:xfrm>
            <a:off x="1806" y="0"/>
            <a:ext cx="5459193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" y="0"/>
            <a:ext cx="5459193" cy="6858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622870" y="-24778"/>
            <a:ext cx="2701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spc="800" dirty="0">
                <a:solidFill>
                  <a:srgbClr val="151B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940" y="5712460"/>
            <a:ext cx="6551507" cy="11446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74" y="613834"/>
            <a:ext cx="4116493" cy="31064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474" y="3744808"/>
            <a:ext cx="4112260" cy="31131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867" y="0"/>
            <a:ext cx="4778587" cy="23960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5941" y="2661073"/>
            <a:ext cx="6254327" cy="2843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53392"/>
            <a:ext cx="12192000" cy="1920213"/>
          </a:xfrm>
          <a:prstGeom prst="rect">
            <a:avLst/>
          </a:prstGeom>
          <a:solidFill>
            <a:srgbClr val="445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97"/>
          <a:stretch>
            <a:fillRect/>
          </a:stretch>
        </p:blipFill>
        <p:spPr>
          <a:xfrm>
            <a:off x="2063532" y="0"/>
            <a:ext cx="2880320" cy="265142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448676" y="931876"/>
            <a:ext cx="2208245" cy="15361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79588" y="3175848"/>
            <a:ext cx="5795433" cy="45635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altLang="zh-CN" sz="2667" spc="800" dirty="0">
                <a:solidFill>
                  <a:srgbClr val="151B21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Contribution &amp; Finding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96000" y="1699261"/>
            <a:ext cx="7631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and Future Work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468189" y="8396973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defRPr/>
            </a:pPr>
            <a:r>
              <a:rPr lang="en-US" altLang="zh-CN" sz="2400" b="1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Dec 9</a:t>
            </a:r>
            <a:r>
              <a:rPr lang="en-US" altLang="zh-CN" sz="2400" b="1" baseline="30000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th</a:t>
            </a:r>
            <a:endParaRPr lang="zh-CN" altLang="en-US" sz="2400" b="1" baseline="30000" dirty="0">
              <a:solidFill>
                <a:prstClr val="white">
                  <a:lumMod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09743" y="6179553"/>
            <a:ext cx="108959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defRPr/>
            </a:pPr>
            <a:r>
              <a:rPr lang="en-US" altLang="zh-CN" sz="2133" b="1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Feb 27</a:t>
            </a:r>
            <a:r>
              <a:rPr lang="en-US" altLang="zh-CN" sz="2133" b="1" baseline="30000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th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494" y="3909060"/>
            <a:ext cx="6090073" cy="22081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88" y="3828627"/>
            <a:ext cx="5668433" cy="2177627"/>
          </a:xfrm>
          <a:prstGeom prst="rect">
            <a:avLst/>
          </a:prstGeom>
        </p:spPr>
      </p:pic>
      <p:cxnSp>
        <p:nvCxnSpPr>
          <p:cNvPr id="11" name="直接连接符 10"/>
          <p:cNvCxnSpPr/>
          <p:nvPr>
            <p:custDataLst>
              <p:tags r:id="rId1"/>
            </p:custDataLst>
          </p:nvPr>
        </p:nvCxnSpPr>
        <p:spPr>
          <a:xfrm>
            <a:off x="5916507" y="3236655"/>
            <a:ext cx="0" cy="3516275"/>
          </a:xfrm>
          <a:prstGeom prst="line">
            <a:avLst/>
          </a:prstGeom>
          <a:ln>
            <a:solidFill>
              <a:srgbClr val="504F4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3" grpId="0"/>
      <p:bldP spid="13" grpId="1"/>
      <p:bldP spid="6" grpId="0"/>
      <p:bldP spid="6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72722-FFA0-A201-240F-8661034CC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4D1CC0-D7FA-9A55-F0A4-BEB98629759C}"/>
              </a:ext>
            </a:extLst>
          </p:cNvPr>
          <p:cNvSpPr txBox="1"/>
          <p:nvPr/>
        </p:nvSpPr>
        <p:spPr>
          <a:xfrm>
            <a:off x="3884480" y="2721114"/>
            <a:ext cx="37933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Paper</a:t>
            </a:r>
            <a:r>
              <a:rPr lang="zh-CN" altLang="en-US" sz="4000" dirty="0"/>
              <a:t> </a:t>
            </a:r>
            <a:r>
              <a:rPr lang="en-US" altLang="zh-CN" sz="4000" dirty="0"/>
              <a:t>Sharing</a:t>
            </a:r>
            <a:r>
              <a:rPr lang="zh-CN" altLang="en-US" sz="4000" dirty="0"/>
              <a:t> </a:t>
            </a:r>
            <a:r>
              <a:rPr lang="en-US" altLang="zh-CN" sz="4000" dirty="0"/>
              <a:t>-3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55245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文本, 日程表&#10;&#10;描述已自动生成">
            <a:extLst>
              <a:ext uri="{FF2B5EF4-FFF2-40B4-BE49-F238E27FC236}">
                <a16:creationId xmlns:a16="http://schemas.microsoft.com/office/drawing/2014/main" id="{D09069B6-954A-EAB5-CE01-69FB5CCFB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60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33AAF0-FD9A-E4F3-27C2-F7728860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5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9C815-5079-C486-A7D0-17D93949F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FE8B73-1E6A-BFA3-B70F-33F09E630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82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259F1-8ACF-A91F-204D-2577BA2B0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64947B-0930-44FB-B516-BBF64270AAB6}"/>
              </a:ext>
            </a:extLst>
          </p:cNvPr>
          <p:cNvSpPr txBox="1"/>
          <p:nvPr/>
        </p:nvSpPr>
        <p:spPr>
          <a:xfrm>
            <a:off x="2007038" y="1536174"/>
            <a:ext cx="108233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API</a:t>
            </a:r>
            <a:r>
              <a:rPr lang="zh-CN" altLang="en-US" sz="4000" dirty="0"/>
              <a:t> </a:t>
            </a:r>
            <a:r>
              <a:rPr lang="en-US" altLang="zh-CN" sz="4000" dirty="0"/>
              <a:t>Usage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/>
              <a:t>API</a:t>
            </a:r>
            <a:r>
              <a:rPr lang="zh-CN" altLang="en-US" sz="4000" dirty="0"/>
              <a:t> </a:t>
            </a:r>
            <a:r>
              <a:rPr lang="en-US" altLang="zh-CN" sz="4000" dirty="0"/>
              <a:t>Pricings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/>
              <a:t>Model</a:t>
            </a:r>
            <a:r>
              <a:rPr lang="zh-CN" altLang="en-US" sz="4000" dirty="0"/>
              <a:t> </a:t>
            </a:r>
            <a:r>
              <a:rPr lang="en-US" altLang="zh-CN" sz="4000" dirty="0"/>
              <a:t>Performances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/>
              <a:t>6</a:t>
            </a:r>
            <a:r>
              <a:rPr lang="zh-CN" altLang="en-US" sz="4000" dirty="0"/>
              <a:t> </a:t>
            </a:r>
            <a:r>
              <a:rPr lang="en-US" altLang="zh-CN" sz="4000" dirty="0"/>
              <a:t>API</a:t>
            </a:r>
            <a:r>
              <a:rPr lang="zh-CN" altLang="en-US" sz="4000" dirty="0"/>
              <a:t> </a:t>
            </a:r>
            <a:r>
              <a:rPr lang="en-US" altLang="zh-CN" sz="4000" dirty="0"/>
              <a:t>Usage</a:t>
            </a:r>
            <a:r>
              <a:rPr lang="zh-CN" altLang="en-US" sz="4000" dirty="0"/>
              <a:t> </a:t>
            </a:r>
            <a:r>
              <a:rPr lang="en-US" altLang="zh-CN" sz="4000" dirty="0"/>
              <a:t>example</a:t>
            </a:r>
            <a:r>
              <a:rPr lang="zh-CN" altLang="en-US" sz="4000" dirty="0"/>
              <a:t> </a:t>
            </a:r>
            <a:r>
              <a:rPr lang="en-US" altLang="zh-CN" sz="4000" dirty="0"/>
              <a:t>codes</a:t>
            </a:r>
            <a:r>
              <a:rPr lang="zh-CN" altLang="en-US" sz="4000" dirty="0"/>
              <a:t> </a:t>
            </a:r>
            <a:endParaRPr lang="en-US" altLang="zh-CN" sz="4000" dirty="0"/>
          </a:p>
          <a:p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1252340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C3E3C-08A1-EDF7-1352-08761C848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网站&#10;&#10;描述已自动生成">
            <a:extLst>
              <a:ext uri="{FF2B5EF4-FFF2-40B4-BE49-F238E27FC236}">
                <a16:creationId xmlns:a16="http://schemas.microsoft.com/office/drawing/2014/main" id="{35DCC52C-3B23-A6B1-170A-44407A000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79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79303-95AE-02F6-8DDF-11699189F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50041500-410B-74EE-034E-9ED0B613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09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07C2F-D5FD-F67E-27F0-14874E733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FCE4FF01-FFCD-2355-5DFD-C325469BCB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516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34B4E-B572-0100-667F-6C06567E1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&#10;&#10;中度可信度描述已自动生成">
            <a:extLst>
              <a:ext uri="{FF2B5EF4-FFF2-40B4-BE49-F238E27FC236}">
                <a16:creationId xmlns:a16="http://schemas.microsoft.com/office/drawing/2014/main" id="{F46779D2-5A0C-55B5-A05D-70F05C99FB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808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5E120-418D-3D02-C9EA-3E8032417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83C2ED9B-8C48-7FF3-AF9F-D885D4C8B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02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F0FAF-5604-9188-2A8B-4B48C5AEA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工程绘图&#10;&#10;描述已自动生成">
            <a:extLst>
              <a:ext uri="{FF2B5EF4-FFF2-40B4-BE49-F238E27FC236}">
                <a16:creationId xmlns:a16="http://schemas.microsoft.com/office/drawing/2014/main" id="{3C6DC5CA-EEFF-1B17-6EE8-6F1878075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570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5D2C2-5C12-3203-8B35-F92977DB9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, 网站&#10;&#10;描述已自动生成">
            <a:extLst>
              <a:ext uri="{FF2B5EF4-FFF2-40B4-BE49-F238E27FC236}">
                <a16:creationId xmlns:a16="http://schemas.microsoft.com/office/drawing/2014/main" id="{36BD5AA7-6F88-813F-6FFB-8C5B34C25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32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3DA9E-1A39-F977-AAEB-2D53EAA43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6D5488B4-7334-28AC-D7BF-59BECE42A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040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A199D-819F-68E7-57D4-0507A7D44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A5219A69-1A99-9AE0-B27D-F42F3FF1B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67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36D24-D31F-7D02-6FBF-28FA2CBB9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8A97F5C3-A3E9-D3D8-786F-CFD3FEBF8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44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154"/>
          <p:cNvSpPr txBox="1"/>
          <p:nvPr/>
        </p:nvSpPr>
        <p:spPr>
          <a:xfrm>
            <a:off x="11745565" y="6456584"/>
            <a:ext cx="289851" cy="2983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2000"/>
              </a:lnSpc>
            </a:pPr>
            <a:r>
              <a:rPr lang="zh-CN" altLang="en-US" sz="1050" spc="86" dirty="0">
                <a:solidFill>
                  <a:srgbClr val="FFFFFF"/>
                </a:solidFill>
                <a:latin typeface="宋体"/>
                <a:ea typeface="宋体"/>
              </a:rPr>
              <a:t>25</a:t>
            </a:r>
          </a:p>
          <a:p>
            <a:pPr indent="120650">
              <a:lnSpc>
                <a:spcPct val="93000"/>
              </a:lnSpc>
            </a:pPr>
            <a:r>
              <a:rPr lang="zh-CN" altLang="en-US" sz="1050" spc="86" dirty="0">
                <a:solidFill>
                  <a:srgbClr val="FFFFFF"/>
                </a:solidFill>
                <a:latin typeface="宋体"/>
                <a:ea typeface="宋体"/>
              </a:rPr>
              <a:t>25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4016" y="878529"/>
            <a:ext cx="1125647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90204" pitchFamily="34" charset="0"/>
                <a:cs typeface="Arial" panose="020B0604020202090204" pitchFamily="34" charset="0"/>
              </a:rPr>
              <a:t>ChatGPT API key: </a:t>
            </a:r>
            <a:r>
              <a:rPr lang="en-US" altLang="zh-CN" sz="2800" u="sng" dirty="0">
                <a:solidFill>
                  <a:srgbClr val="0070C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https://</a:t>
            </a:r>
            <a:r>
              <a:rPr lang="en-US" altLang="zh-CN" sz="2800" u="sng" dirty="0" err="1">
                <a:solidFill>
                  <a:srgbClr val="0070C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platform.openai.com</a:t>
            </a:r>
            <a:r>
              <a:rPr lang="en-US" altLang="zh-CN" sz="2800" u="sng" dirty="0">
                <a:solidFill>
                  <a:srgbClr val="0070C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/account/</a:t>
            </a:r>
            <a:r>
              <a:rPr lang="en-US" altLang="zh-CN" sz="2800" u="sng" dirty="0" err="1">
                <a:solidFill>
                  <a:srgbClr val="0070C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api</a:t>
            </a:r>
            <a:r>
              <a:rPr lang="en-US" altLang="zh-CN" sz="2800" u="sng" dirty="0">
                <a:solidFill>
                  <a:srgbClr val="0070C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-keys</a:t>
            </a:r>
            <a:r>
              <a:rPr lang="en-US" altLang="zh-CN" sz="28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</a:p>
          <a:p>
            <a:endParaRPr lang="en-US" altLang="zh-CN" sz="28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2800" b="1" dirty="0">
                <a:solidFill>
                  <a:srgbClr val="0070C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Advantages</a:t>
            </a:r>
          </a:p>
          <a:p>
            <a:endParaRPr lang="en-US" altLang="zh-CN" sz="2800" b="1" dirty="0">
              <a:solidFill>
                <a:srgbClr val="0070C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26390" indent="-326390"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Arial" panose="020B0604020202090204" pitchFamily="34" charset="0"/>
                <a:cs typeface="Arial" panose="020B0604020202090204" pitchFamily="34" charset="0"/>
              </a:rPr>
              <a:t>Batch processing</a:t>
            </a:r>
          </a:p>
          <a:p>
            <a:endParaRPr lang="en-US" altLang="zh-CN" sz="28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2800" b="1" dirty="0">
                <a:solidFill>
                  <a:srgbClr val="0070C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Disadvantages</a:t>
            </a:r>
          </a:p>
          <a:p>
            <a:endParaRPr lang="en-US" altLang="zh-CN" sz="2800" b="1" dirty="0">
              <a:solidFill>
                <a:srgbClr val="0070C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26390" indent="-326390"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Arial" panose="020B0604020202090204" pitchFamily="34" charset="0"/>
                <a:cs typeface="Arial" panose="020B0604020202090204" pitchFamily="34" charset="0"/>
              </a:rPr>
              <a:t>Foreign credit card for payment</a:t>
            </a:r>
          </a:p>
          <a:p>
            <a:pPr marL="326390" indent="-326390">
              <a:buFont typeface="Arial" panose="020B0604020202090204" pitchFamily="34" charset="0"/>
              <a:buChar char="•"/>
            </a:pPr>
            <a:endParaRPr lang="en-US" altLang="zh-CN" sz="28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26390" indent="-326390"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Arial" panose="020B0604020202090204" pitchFamily="34" charset="0"/>
                <a:cs typeface="Arial" panose="020B0604020202090204" pitchFamily="34" charset="0"/>
              </a:rPr>
              <a:t>Direct access is unavailable in China</a:t>
            </a:r>
          </a:p>
        </p:txBody>
      </p:sp>
      <p:sp>
        <p:nvSpPr>
          <p:cNvPr id="3" name="TextBox 138"/>
          <p:cNvSpPr txBox="1"/>
          <p:nvPr/>
        </p:nvSpPr>
        <p:spPr>
          <a:xfrm>
            <a:off x="746880" y="161756"/>
            <a:ext cx="9743923" cy="11094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4000" b="1" spc="281" dirty="0">
                <a:solidFill>
                  <a:srgbClr val="323232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</a:rPr>
              <a:t>Accessing GPT</a:t>
            </a:r>
            <a:r>
              <a:rPr lang="zh-CN" altLang="en-US" sz="4000" b="1" spc="281" dirty="0">
                <a:solidFill>
                  <a:srgbClr val="323232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</a:rPr>
              <a:t> </a:t>
            </a:r>
            <a:r>
              <a:rPr lang="en-US" altLang="zh-CN" sz="4000" b="1" spc="281" dirty="0">
                <a:solidFill>
                  <a:srgbClr val="323232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</a:rPr>
              <a:t>API</a:t>
            </a:r>
            <a:endParaRPr lang="en-US" sz="4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lnSpc>
                <a:spcPts val="1875"/>
              </a:lnSpc>
            </a:pPr>
            <a:endParaRPr lang="en-US" sz="1715" dirty="0"/>
          </a:p>
          <a:p>
            <a:pPr>
              <a:lnSpc>
                <a:spcPct val="101000"/>
              </a:lnSpc>
            </a:pPr>
            <a:endParaRPr lang="zh-CN" altLang="en-US" sz="1145" spc="-5" dirty="0">
              <a:solidFill>
                <a:srgbClr val="6C6C6C"/>
              </a:solidFill>
              <a:latin typeface="宋体"/>
              <a:ea typeface="宋体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7"/>
    </mc:Choice>
    <mc:Fallback xmlns="">
      <p:transition spd="slow" advTm="2417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B7056-873A-AC08-DA85-F66E40EA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FA55A9-B676-DEEB-2AB0-330A924BE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33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B6851-20F1-CAE4-D8AB-CFE55092B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&#10;&#10;描述已自动生成">
            <a:extLst>
              <a:ext uri="{FF2B5EF4-FFF2-40B4-BE49-F238E27FC236}">
                <a16:creationId xmlns:a16="http://schemas.microsoft.com/office/drawing/2014/main" id="{31466173-53F9-6D53-ACDD-AB6D7051A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454965" cy="700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131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859B8-30F0-0B3E-EFFA-A64340854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09175-15ED-04FD-8778-892EFE795C59}"/>
              </a:ext>
            </a:extLst>
          </p:cNvPr>
          <p:cNvSpPr txBox="1"/>
          <p:nvPr/>
        </p:nvSpPr>
        <p:spPr>
          <a:xfrm>
            <a:off x="2550105" y="2945967"/>
            <a:ext cx="7619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1</a:t>
            </a:r>
            <a:r>
              <a:rPr lang="zh-CN" altLang="en-US" sz="4000" dirty="0"/>
              <a:t> </a:t>
            </a:r>
            <a:r>
              <a:rPr lang="en-US" altLang="zh-CN" sz="4000" dirty="0"/>
              <a:t>v</a:t>
            </a:r>
            <a:r>
              <a:rPr lang="zh-CN" altLang="en-US" sz="4000" dirty="0"/>
              <a:t> </a:t>
            </a:r>
            <a:r>
              <a:rPr lang="en-US" altLang="zh-CN" sz="4000" dirty="0"/>
              <a:t>1</a:t>
            </a:r>
            <a:r>
              <a:rPr lang="zh-CN" altLang="en-US" sz="4000" dirty="0"/>
              <a:t> </a:t>
            </a:r>
            <a:r>
              <a:rPr lang="en-US" altLang="zh-CN" sz="4000" dirty="0"/>
              <a:t>Project</a:t>
            </a:r>
            <a:r>
              <a:rPr lang="zh-CN" altLang="en-US" sz="4000" dirty="0"/>
              <a:t> </a:t>
            </a:r>
            <a:r>
              <a:rPr lang="en-US" altLang="zh-CN" sz="4000" dirty="0"/>
              <a:t>Discussion</a:t>
            </a:r>
            <a:r>
              <a:rPr lang="zh-CN" altLang="en-US" sz="4000" dirty="0"/>
              <a:t> </a:t>
            </a:r>
            <a:r>
              <a:rPr lang="en-US" altLang="zh-CN" sz="4000" dirty="0"/>
              <a:t>(1-1.5hrs)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65038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white sheet with black text&#10;&#10;AI-generated content may be incorrect.">
            <a:extLst>
              <a:ext uri="{FF2B5EF4-FFF2-40B4-BE49-F238E27FC236}">
                <a16:creationId xmlns:a16="http://schemas.microsoft.com/office/drawing/2014/main" id="{3E08A451-953B-B3A2-787C-0E19929E02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111" y="-1"/>
            <a:ext cx="9213209" cy="6736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FAC5E7-527A-30EE-AF3E-DDD2FC6E6C78}"/>
              </a:ext>
            </a:extLst>
          </p:cNvPr>
          <p:cNvSpPr txBox="1"/>
          <p:nvPr/>
        </p:nvSpPr>
        <p:spPr>
          <a:xfrm>
            <a:off x="0" y="121687"/>
            <a:ext cx="4089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ChatGPT</a:t>
            </a:r>
            <a:r>
              <a:rPr lang="zh-CN" altLang="en-US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API</a:t>
            </a:r>
            <a:endParaRPr lang="en-US" sz="4000" kern="100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570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1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44" y="2288038"/>
            <a:ext cx="9863667" cy="3628571"/>
          </a:xfrm>
          <a:prstGeom prst="rect">
            <a:avLst/>
          </a:prstGeom>
        </p:spPr>
      </p:pic>
      <p:sp>
        <p:nvSpPr>
          <p:cNvPr id="3" name="TextBox 173"/>
          <p:cNvSpPr txBox="1"/>
          <p:nvPr/>
        </p:nvSpPr>
        <p:spPr>
          <a:xfrm>
            <a:off x="423938" y="343656"/>
            <a:ext cx="11610824" cy="874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62585">
              <a:lnSpc>
                <a:spcPct val="115000"/>
              </a:lnSpc>
            </a:pPr>
            <a:r>
              <a:rPr lang="en-US" altLang="zh-CN" sz="4000" b="1" spc="281" dirty="0">
                <a:solidFill>
                  <a:srgbClr val="323232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</a:rPr>
              <a:t>Accessing GPT</a:t>
            </a:r>
            <a:r>
              <a:rPr lang="zh-CN" altLang="en-US" sz="4000" b="1" spc="281" dirty="0">
                <a:solidFill>
                  <a:srgbClr val="323232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</a:rPr>
              <a:t> </a:t>
            </a:r>
            <a:r>
              <a:rPr lang="en-US" altLang="zh-CN" sz="4000" b="1" spc="281" dirty="0">
                <a:solidFill>
                  <a:srgbClr val="323232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</a:rPr>
              <a:t>API</a:t>
            </a:r>
            <a:r>
              <a:rPr lang="zh-CN" altLang="en-US" sz="40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4000" b="1" spc="281" dirty="0">
                <a:solidFill>
                  <a:srgbClr val="32323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in</a:t>
            </a:r>
            <a:r>
              <a:rPr lang="zh-CN" altLang="en-US" sz="4000" b="1" spc="281" dirty="0">
                <a:solidFill>
                  <a:srgbClr val="32323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4000" b="1" spc="281" dirty="0">
                <a:solidFill>
                  <a:srgbClr val="32323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China</a:t>
            </a:r>
            <a:r>
              <a:rPr lang="zh-CN" altLang="en-US" sz="4000" b="1" spc="281" dirty="0">
                <a:solidFill>
                  <a:srgbClr val="32323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4000" b="1" spc="281" dirty="0">
                <a:solidFill>
                  <a:srgbClr val="32323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-</a:t>
            </a:r>
            <a:r>
              <a:rPr lang="zh-CN" altLang="en-US" sz="4000" b="1" spc="281" dirty="0">
                <a:solidFill>
                  <a:srgbClr val="32323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4000" b="1" spc="519" dirty="0">
                <a:solidFill>
                  <a:srgbClr val="323232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</a:rPr>
              <a:t>API2D</a:t>
            </a:r>
            <a:endParaRPr lang="en-US" sz="4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lnSpc>
                <a:spcPts val="1255"/>
              </a:lnSpc>
            </a:pPr>
            <a:endParaRPr lang="zh-CN" altLang="en-US" sz="1145" spc="-5" dirty="0">
              <a:solidFill>
                <a:srgbClr val="6C6C6C"/>
              </a:solidFill>
              <a:latin typeface="宋体"/>
              <a:ea typeface="宋体"/>
            </a:endParaRPr>
          </a:p>
        </p:txBody>
      </p:sp>
      <p:sp>
        <p:nvSpPr>
          <p:cNvPr id="174" name="TextBox 174"/>
          <p:cNvSpPr txBox="1"/>
          <p:nvPr/>
        </p:nvSpPr>
        <p:spPr>
          <a:xfrm>
            <a:off x="11745565" y="6456584"/>
            <a:ext cx="289851" cy="2983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2000"/>
              </a:lnSpc>
            </a:pPr>
            <a:r>
              <a:rPr lang="zh-CN" altLang="en-US" sz="1050" spc="86" dirty="0">
                <a:solidFill>
                  <a:srgbClr val="FFFFFF"/>
                </a:solidFill>
                <a:latin typeface="宋体"/>
                <a:ea typeface="宋体"/>
              </a:rPr>
              <a:t>29</a:t>
            </a:r>
          </a:p>
          <a:p>
            <a:pPr indent="120650">
              <a:lnSpc>
                <a:spcPct val="93000"/>
              </a:lnSpc>
            </a:pPr>
            <a:r>
              <a:rPr lang="zh-CN" altLang="en-US" sz="1050" spc="86" dirty="0">
                <a:solidFill>
                  <a:srgbClr val="FFFFFF"/>
                </a:solidFill>
                <a:latin typeface="宋体"/>
                <a:ea typeface="宋体"/>
              </a:rPr>
              <a:t>29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14544" y="1279632"/>
            <a:ext cx="8859157" cy="795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85" dirty="0">
                <a:latin typeface="Times New Roman Regular" panose="02020503050405090304" charset="0"/>
                <a:cs typeface="Times New Roman Regular" panose="02020503050405090304" charset="0"/>
              </a:rPr>
              <a:t>Domestic API: </a:t>
            </a:r>
            <a:r>
              <a:rPr lang="en-US" altLang="zh-CN" sz="2285" u="sng" dirty="0">
                <a:solidFill>
                  <a:srgbClr val="0070C0"/>
                </a:solidFill>
                <a:latin typeface="Times New Roman Regular" panose="02020503050405090304" charset="0"/>
                <a:cs typeface="Times New Roman Regular" panose="02020503050405090304" charset="0"/>
                <a:hlinkClick r:id="rId3"/>
              </a:rPr>
              <a:t>https://api2d.com/</a:t>
            </a:r>
            <a:endParaRPr lang="en-US" altLang="zh-CN" sz="2285" u="sng" dirty="0">
              <a:solidFill>
                <a:srgbClr val="0070C0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altLang="zh-CN" sz="2285" u="sng" dirty="0">
                <a:solidFill>
                  <a:srgbClr val="0070C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1.5X</a:t>
            </a:r>
            <a:r>
              <a:rPr lang="zh-CN" altLang="en-US" sz="2285" u="sng" dirty="0">
                <a:solidFill>
                  <a:srgbClr val="0070C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2285" u="sng" dirty="0">
                <a:solidFill>
                  <a:srgbClr val="0070C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Price</a:t>
            </a:r>
            <a:r>
              <a:rPr lang="zh-CN" altLang="en-US" sz="2285" u="sng" dirty="0">
                <a:solidFill>
                  <a:srgbClr val="0070C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2285" u="sng" dirty="0">
                <a:solidFill>
                  <a:srgbClr val="0070C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on</a:t>
            </a:r>
            <a:r>
              <a:rPr lang="zh-CN" altLang="en-US" sz="2285" u="sng" dirty="0">
                <a:solidFill>
                  <a:srgbClr val="0070C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2285" u="sng" dirty="0">
                <a:solidFill>
                  <a:srgbClr val="0070C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OpenAI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82"/>
    </mc:Choice>
    <mc:Fallback xmlns="">
      <p:transition spd="slow" advTm="5708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B8947-94BE-9E14-F90E-9E9A876A5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73">
            <a:extLst>
              <a:ext uri="{FF2B5EF4-FFF2-40B4-BE49-F238E27FC236}">
                <a16:creationId xmlns:a16="http://schemas.microsoft.com/office/drawing/2014/main" id="{C25DDC8E-F598-F5D8-CE72-0FD60A8676CC}"/>
              </a:ext>
            </a:extLst>
          </p:cNvPr>
          <p:cNvSpPr txBox="1"/>
          <p:nvPr/>
        </p:nvSpPr>
        <p:spPr>
          <a:xfrm>
            <a:off x="424592" y="116935"/>
            <a:ext cx="11610824" cy="874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62585">
              <a:lnSpc>
                <a:spcPct val="115000"/>
              </a:lnSpc>
            </a:pPr>
            <a:r>
              <a:rPr lang="en-US" altLang="zh-CN" sz="4000" b="1" spc="281" dirty="0">
                <a:solidFill>
                  <a:srgbClr val="323232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</a:rPr>
              <a:t>Accessing GPT</a:t>
            </a:r>
            <a:r>
              <a:rPr lang="zh-CN" altLang="en-US" sz="4000" b="1" spc="281" dirty="0">
                <a:solidFill>
                  <a:srgbClr val="323232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</a:rPr>
              <a:t> </a:t>
            </a:r>
            <a:r>
              <a:rPr lang="en-US" altLang="zh-CN" sz="4000" b="1" spc="281" dirty="0">
                <a:solidFill>
                  <a:srgbClr val="323232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</a:rPr>
              <a:t>API</a:t>
            </a:r>
            <a:r>
              <a:rPr lang="zh-CN" altLang="en-US" sz="40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4000" b="1" spc="281" dirty="0">
                <a:solidFill>
                  <a:srgbClr val="32323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in</a:t>
            </a:r>
            <a:r>
              <a:rPr lang="zh-CN" altLang="en-US" sz="4000" b="1" spc="281" dirty="0">
                <a:solidFill>
                  <a:srgbClr val="32323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4000" b="1" spc="281" dirty="0">
                <a:solidFill>
                  <a:srgbClr val="32323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China</a:t>
            </a:r>
            <a:r>
              <a:rPr lang="zh-CN" altLang="en-US" sz="4000" b="1" spc="281" dirty="0">
                <a:solidFill>
                  <a:srgbClr val="32323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4000" b="1" spc="281" dirty="0">
                <a:solidFill>
                  <a:srgbClr val="32323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-</a:t>
            </a:r>
            <a:r>
              <a:rPr lang="zh-CN" altLang="en-US" sz="4000" b="1" spc="281" dirty="0">
                <a:solidFill>
                  <a:srgbClr val="32323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4000" b="1" spc="519" dirty="0">
                <a:solidFill>
                  <a:srgbClr val="323232"/>
                </a:solidFill>
                <a:latin typeface="Arial" panose="020B0604020202090204" pitchFamily="34" charset="0"/>
                <a:ea typeface="Arial" panose="020B0604020202090204"/>
                <a:cs typeface="Arial" panose="020B0604020202090204" pitchFamily="34" charset="0"/>
              </a:rPr>
              <a:t>API2D</a:t>
            </a:r>
            <a:endParaRPr lang="en-US" sz="4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lnSpc>
                <a:spcPts val="1255"/>
              </a:lnSpc>
            </a:pPr>
            <a:endParaRPr lang="zh-CN" altLang="en-US" sz="1145" spc="-5" dirty="0">
              <a:solidFill>
                <a:srgbClr val="6C6C6C"/>
              </a:solidFill>
              <a:latin typeface="宋体"/>
              <a:ea typeface="宋体"/>
            </a:endParaRPr>
          </a:p>
        </p:txBody>
      </p:sp>
      <p:sp>
        <p:nvSpPr>
          <p:cNvPr id="174" name="TextBox 174">
            <a:extLst>
              <a:ext uri="{FF2B5EF4-FFF2-40B4-BE49-F238E27FC236}">
                <a16:creationId xmlns:a16="http://schemas.microsoft.com/office/drawing/2014/main" id="{A207A8F2-0F82-0921-2EBE-00B3346A718F}"/>
              </a:ext>
            </a:extLst>
          </p:cNvPr>
          <p:cNvSpPr txBox="1"/>
          <p:nvPr/>
        </p:nvSpPr>
        <p:spPr>
          <a:xfrm>
            <a:off x="11745565" y="6456584"/>
            <a:ext cx="289851" cy="2983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2000"/>
              </a:lnSpc>
            </a:pPr>
            <a:r>
              <a:rPr lang="zh-CN" altLang="en-US" sz="1050" spc="86" dirty="0">
                <a:solidFill>
                  <a:srgbClr val="FFFFFF"/>
                </a:solidFill>
                <a:latin typeface="宋体"/>
                <a:ea typeface="宋体"/>
              </a:rPr>
              <a:t>29</a:t>
            </a:r>
          </a:p>
          <a:p>
            <a:pPr indent="120650">
              <a:lnSpc>
                <a:spcPct val="93000"/>
              </a:lnSpc>
            </a:pPr>
            <a:r>
              <a:rPr lang="zh-CN" altLang="en-US" sz="1050" spc="86" dirty="0">
                <a:solidFill>
                  <a:srgbClr val="FFFFFF"/>
                </a:solidFill>
                <a:latin typeface="宋体"/>
                <a:ea typeface="宋体"/>
              </a:rPr>
              <a:t>29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F03DB7-3A14-8F67-F21B-0B5B823C9E88}"/>
              </a:ext>
            </a:extLst>
          </p:cNvPr>
          <p:cNvSpPr txBox="1"/>
          <p:nvPr/>
        </p:nvSpPr>
        <p:spPr>
          <a:xfrm>
            <a:off x="714128" y="766064"/>
            <a:ext cx="8859157" cy="795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85" dirty="0">
                <a:latin typeface="Times New Roman Regular" panose="02020503050405090304" charset="0"/>
                <a:cs typeface="Times New Roman Regular" panose="02020503050405090304" charset="0"/>
              </a:rPr>
              <a:t>Domestic API: </a:t>
            </a:r>
            <a:r>
              <a:rPr lang="en-US" altLang="zh-CN" sz="2285" u="sng" dirty="0">
                <a:solidFill>
                  <a:srgbClr val="0070C0"/>
                </a:solidFill>
                <a:latin typeface="Times New Roman Regular" panose="02020503050405090304" charset="0"/>
                <a:cs typeface="Times New Roman Regular" panose="02020503050405090304" charset="0"/>
                <a:hlinkClick r:id="rId2"/>
              </a:rPr>
              <a:t>https://api2d.com/</a:t>
            </a:r>
            <a:endParaRPr lang="en-US" altLang="zh-CN" sz="2285" u="sng" dirty="0">
              <a:solidFill>
                <a:srgbClr val="0070C0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altLang="zh-CN" sz="2285" u="sng" dirty="0">
                <a:solidFill>
                  <a:srgbClr val="0070C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1.5X</a:t>
            </a:r>
            <a:r>
              <a:rPr lang="zh-CN" altLang="en-US" sz="2285" u="sng" dirty="0">
                <a:solidFill>
                  <a:srgbClr val="0070C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2285" u="sng" dirty="0">
                <a:solidFill>
                  <a:srgbClr val="0070C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Price</a:t>
            </a:r>
            <a:r>
              <a:rPr lang="zh-CN" altLang="en-US" sz="2285" u="sng" dirty="0">
                <a:solidFill>
                  <a:srgbClr val="0070C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2285" u="sng" dirty="0">
                <a:solidFill>
                  <a:srgbClr val="0070C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on</a:t>
            </a:r>
            <a:r>
              <a:rPr lang="zh-CN" altLang="en-US" sz="2285" u="sng" dirty="0">
                <a:solidFill>
                  <a:srgbClr val="0070C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2285" u="sng" dirty="0">
                <a:solidFill>
                  <a:srgbClr val="0070C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OpenAI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AB960A4B-6A00-A795-5C17-8A01C99B9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67" y="1837237"/>
            <a:ext cx="11066152" cy="33360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275B8E-5E40-E2A7-7211-C59BE868A8CE}"/>
              </a:ext>
            </a:extLst>
          </p:cNvPr>
          <p:cNvSpPr/>
          <p:nvPr/>
        </p:nvSpPr>
        <p:spPr>
          <a:xfrm>
            <a:off x="6438378" y="1561666"/>
            <a:ext cx="3870543" cy="3749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0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82"/>
    </mc:Choice>
    <mc:Fallback xmlns="">
      <p:transition spd="slow" advTm="5708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1.40409448818895,&quot;left&quot;:59.85220472440945,&quot;top&quot;:122.04094488188976,&quot;width&quot;:604.823543307086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1.40409448818895,&quot;left&quot;:59.85220472440945,&quot;top&quot;:122.04094488188976,&quot;width&quot;:604.823543307086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1.40409448818895,&quot;left&quot;:59.85220472440945,&quot;top&quot;:122.04094488188976,&quot;width&quot;:604.823543307086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1.40409448818895,&quot;left&quot;:59.85220472440945,&quot;top&quot;:122.04094488188976,&quot;width&quot;:604.8235433070867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1.40409448818895,&quot;left&quot;:59.85220472440945,&quot;top&quot;:122.04094488188976,&quot;width&quot;:604.8235433070867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5302</TotalTime>
  <Words>1951</Words>
  <Application>Microsoft Macintosh PowerPoint</Application>
  <PresentationFormat>Widescreen</PresentationFormat>
  <Paragraphs>249</Paragraphs>
  <Slides>62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微软雅黑</vt:lpstr>
      <vt:lpstr>宋体</vt:lpstr>
      <vt:lpstr>Times New Roman Regular</vt:lpstr>
      <vt:lpstr>Aptos</vt:lpstr>
      <vt:lpstr>Aptos Display</vt:lpstr>
      <vt:lpstr>Arial</vt:lpstr>
      <vt:lpstr>Calibri</vt:lpstr>
      <vt:lpstr>Times New Roman</vt:lpstr>
      <vt:lpstr>Office Theme</vt:lpstr>
      <vt:lpstr>Lecture 5: Large Language Model API and 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Background</vt:lpstr>
      <vt:lpstr>Experimental design &amp; scenario setting</vt:lpstr>
      <vt:lpstr>GPT’s Risk Judgments: Comparing Human &amp; AI Behavior</vt:lpstr>
      <vt:lpstr>GPT’s Evaluation of Outcomes: Risk Aversion &amp; Beyond</vt:lpstr>
      <vt:lpstr>Heuristics in GPT’s Decision-Making: Cognitive Reflection and Confirmation Bias</vt:lpstr>
      <vt:lpstr>Stability Across GPT-3.5 Versions: Time 1 vs. Time 2</vt:lpstr>
      <vt:lpstr>PowerPoint Presentation</vt:lpstr>
      <vt:lpstr>Managerial Implications</vt:lpstr>
      <vt:lpstr>PowerPoint Presentation</vt:lpstr>
      <vt:lpstr>Core 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Prof.ZHAO Zhanzhan (HSS)</dc:creator>
  <cp:lastModifiedBy>Prof.ZHAO Zhanzhan (HSS)</cp:lastModifiedBy>
  <cp:revision>370</cp:revision>
  <dcterms:created xsi:type="dcterms:W3CDTF">2025-01-15T19:45:04Z</dcterms:created>
  <dcterms:modified xsi:type="dcterms:W3CDTF">2025-05-20T16:22:27Z</dcterms:modified>
</cp:coreProperties>
</file>